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65" r:id="rId5"/>
    <p:sldId id="308" r:id="rId6"/>
    <p:sldId id="318" r:id="rId7"/>
    <p:sldId id="32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52" r:id="rId21"/>
    <p:sldId id="335" r:id="rId22"/>
    <p:sldId id="336" r:id="rId23"/>
    <p:sldId id="353" r:id="rId24"/>
    <p:sldId id="337" r:id="rId25"/>
    <p:sldId id="338" r:id="rId26"/>
    <p:sldId id="354" r:id="rId27"/>
    <p:sldId id="339" r:id="rId28"/>
    <p:sldId id="340" r:id="rId29"/>
    <p:sldId id="355" r:id="rId30"/>
    <p:sldId id="341" r:id="rId31"/>
    <p:sldId id="356" r:id="rId32"/>
    <p:sldId id="357" r:id="rId33"/>
    <p:sldId id="342" r:id="rId34"/>
    <p:sldId id="343" r:id="rId35"/>
    <p:sldId id="344" r:id="rId36"/>
    <p:sldId id="359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65" r:id="rId45"/>
  </p:sldIdLst>
  <p:sldSz cx="12188825" cy="6858000"/>
  <p:notesSz cx="70104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59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raftj\OneDrive\Work%20Documents\Stone%20Harbor\2018%20Worksheets\Debt\Ford%20Scott%20-%20Debt%20%20with%20Projections%20STONE%20HARBOR%20LIFETIME%20DEBT%20SERVICE%20SCHEDULES%202018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134251">
            <a:lumMod val="25000"/>
            <a:lumOff val="75000"/>
            <a:alpha val="66000"/>
          </a:srgbClr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134251">
            <a:lumMod val="25000"/>
            <a:lumOff val="75000"/>
            <a:alpha val="66000"/>
          </a:srgbClr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0.10901439609330832"/>
          <c:y val="9.2930049039988999E-2"/>
          <c:w val="0.87368421052632494"/>
          <c:h val="0.815789473684219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</c:f>
              <c:strCache>
                <c:ptCount val="1"/>
                <c:pt idx="0">
                  <c:v>2018 $16,359,847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'Revenue Graphs'!$A$41:$A$48</c:f>
              <c:strCache>
                <c:ptCount val="8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Uniform Const. Code</c:v>
                </c:pt>
                <c:pt idx="4">
                  <c:v>Grants</c:v>
                </c:pt>
                <c:pt idx="5">
                  <c:v>Other Special Items</c:v>
                </c:pt>
                <c:pt idx="6">
                  <c:v>Delinquent Taxes</c:v>
                </c:pt>
                <c:pt idx="7">
                  <c:v>Local Taxes</c:v>
                </c:pt>
              </c:strCache>
            </c:strRef>
          </c:cat>
          <c:val>
            <c:numRef>
              <c:f>'Revenue Graphs'!$D$41:$D$48</c:f>
              <c:numCache>
                <c:formatCode>#,##0</c:formatCode>
                <c:ptCount val="8"/>
                <c:pt idx="0" formatCode="&quot;$&quot;#,##0">
                  <c:v>1560843.47</c:v>
                </c:pt>
                <c:pt idx="1">
                  <c:v>1940150</c:v>
                </c:pt>
                <c:pt idx="2">
                  <c:v>214317</c:v>
                </c:pt>
                <c:pt idx="3">
                  <c:v>485000</c:v>
                </c:pt>
                <c:pt idx="4">
                  <c:v>29423.59</c:v>
                </c:pt>
                <c:pt idx="5">
                  <c:v>130112.534</c:v>
                </c:pt>
                <c:pt idx="6">
                  <c:v>150000</c:v>
                </c:pt>
                <c:pt idx="7">
                  <c:v>11850000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8-4F8F-980C-A65B26406484}"/>
            </c:ext>
          </c:extLst>
        </c:ser>
        <c:ser>
          <c:idx val="1"/>
          <c:order val="1"/>
          <c:tx>
            <c:strRef>
              <c:f>'Expense Graphs for Budget Pres'!$D$3</c:f>
              <c:strCache>
                <c:ptCount val="1"/>
                <c:pt idx="0">
                  <c:v>2017 $18,150,787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'Revenue Graphs'!$A$41:$A$48</c:f>
              <c:strCache>
                <c:ptCount val="8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Uniform Const. Code</c:v>
                </c:pt>
                <c:pt idx="4">
                  <c:v>Grants</c:v>
                </c:pt>
                <c:pt idx="5">
                  <c:v>Other Special Items</c:v>
                </c:pt>
                <c:pt idx="6">
                  <c:v>Delinquent Taxes</c:v>
                </c:pt>
                <c:pt idx="7">
                  <c:v>Local Taxes</c:v>
                </c:pt>
              </c:strCache>
            </c:strRef>
          </c:cat>
          <c:val>
            <c:numRef>
              <c:f>'Revenue Graphs'!$F$41:$F$48</c:f>
              <c:numCache>
                <c:formatCode>#,##0</c:formatCode>
                <c:ptCount val="8"/>
                <c:pt idx="0" formatCode="&quot;$&quot;#,##0">
                  <c:v>1495463.96</c:v>
                </c:pt>
                <c:pt idx="1">
                  <c:v>1884342.3399999999</c:v>
                </c:pt>
                <c:pt idx="2">
                  <c:v>214317</c:v>
                </c:pt>
                <c:pt idx="3">
                  <c:v>465000</c:v>
                </c:pt>
                <c:pt idx="4">
                  <c:v>3113445.61</c:v>
                </c:pt>
                <c:pt idx="5">
                  <c:v>128983.7</c:v>
                </c:pt>
                <c:pt idx="6">
                  <c:v>150000</c:v>
                </c:pt>
                <c:pt idx="7">
                  <c:v>10882500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8-4F8F-980C-A65B2640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99080"/>
        <c:axId val="362199464"/>
        <c:axId val="0"/>
      </c:bar3DChart>
      <c:catAx>
        <c:axId val="36219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8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199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1994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199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395499935548844"/>
          <c:y val="1.6194322573146978E-2"/>
          <c:w val="0.73264812117921063"/>
          <c:h val="5.4655741833008933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5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0.13290113452188212"/>
          <c:y val="0.12324963686547202"/>
          <c:w val="0.84116693679092358"/>
          <c:h val="0.781514742851515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Pres'!$B$36</c:f>
              <c:strCache>
                <c:ptCount val="1"/>
                <c:pt idx="0">
                  <c:v>2018 $4,132,629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Pres'!$A$37:$A$40</c:f>
              <c:strCache>
                <c:ptCount val="4"/>
                <c:pt idx="0">
                  <c:v>Other Expense</c:v>
                </c:pt>
                <c:pt idx="1">
                  <c:v>Debt</c:v>
                </c:pt>
                <c:pt idx="2">
                  <c:v>Capital</c:v>
                </c:pt>
                <c:pt idx="3">
                  <c:v>Salaries</c:v>
                </c:pt>
              </c:strCache>
            </c:strRef>
          </c:cat>
          <c:val>
            <c:numRef>
              <c:f>'Expense Graphs for Budget Pres'!$B$37:$B$40</c:f>
              <c:numCache>
                <c:formatCode>#,##0.00</c:formatCode>
                <c:ptCount val="4"/>
                <c:pt idx="0">
                  <c:v>2184065.1</c:v>
                </c:pt>
                <c:pt idx="1">
                  <c:v>1521064</c:v>
                </c:pt>
                <c:pt idx="2">
                  <c:v>20000</c:v>
                </c:pt>
                <c:pt idx="3" formatCode="&quot;$&quot;#,##0.00_);\(&quot;$&quot;#,##0.00\)">
                  <c:v>407500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2D-43EA-AB2A-8DB717B2E617}"/>
            </c:ext>
          </c:extLst>
        </c:ser>
        <c:ser>
          <c:idx val="2"/>
          <c:order val="1"/>
          <c:tx>
            <c:strRef>
              <c:f>'Expense Graphs for Budget Pres'!$D$36</c:f>
              <c:strCache>
                <c:ptCount val="1"/>
                <c:pt idx="0">
                  <c:v>2017 $3,926,363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Pres'!$A$37:$A$40</c:f>
              <c:strCache>
                <c:ptCount val="4"/>
                <c:pt idx="0">
                  <c:v>Other Expense</c:v>
                </c:pt>
                <c:pt idx="1">
                  <c:v>Debt</c:v>
                </c:pt>
                <c:pt idx="2">
                  <c:v>Capital</c:v>
                </c:pt>
                <c:pt idx="3">
                  <c:v>Salaries</c:v>
                </c:pt>
              </c:strCache>
            </c:strRef>
          </c:cat>
          <c:val>
            <c:numRef>
              <c:f>'Expense Graphs for Budget Pres'!$D$37:$D$40</c:f>
              <c:numCache>
                <c:formatCode>#,##0.00</c:formatCode>
                <c:ptCount val="4"/>
                <c:pt idx="0">
                  <c:v>2227463</c:v>
                </c:pt>
                <c:pt idx="1">
                  <c:v>1271400</c:v>
                </c:pt>
                <c:pt idx="2">
                  <c:v>20000</c:v>
                </c:pt>
                <c:pt idx="3" formatCode="&quot;$&quot;#,##0.00_);\(&quot;$&quot;#,##0.00\)">
                  <c:v>407500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2D-43EA-AB2A-8DB717B2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055400"/>
        <c:axId val="362055792"/>
        <c:axId val="0"/>
      </c:bar3DChart>
      <c:catAx>
        <c:axId val="362055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05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0557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055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910931799159781"/>
          <c:y val="2.2408963585434614E-2"/>
          <c:w val="0.78512485474920002"/>
          <c:h val="6.7227184837189494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83BE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8.1481517935258096E-2"/>
          <c:y val="0.11484593837535011"/>
          <c:w val="0.91851848206474196"/>
          <c:h val="0.73289594793801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</c:f>
              <c:strCache>
                <c:ptCount val="1"/>
                <c:pt idx="0">
                  <c:v>2018 $16,359,847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Pres'!$A$4:$A$9</c:f>
              <c:strCache>
                <c:ptCount val="6"/>
                <c:pt idx="0">
                  <c:v>Salaries</c:v>
                </c:pt>
                <c:pt idx="1">
                  <c:v>Other Exp.</c:v>
                </c:pt>
                <c:pt idx="2">
                  <c:v>Debt</c:v>
                </c:pt>
                <c:pt idx="3">
                  <c:v>Res. Taxes</c:v>
                </c:pt>
                <c:pt idx="4">
                  <c:v>Capital</c:v>
                </c:pt>
                <c:pt idx="5">
                  <c:v>Grants/Stat. Exp</c:v>
                </c:pt>
              </c:strCache>
            </c:strRef>
          </c:cat>
          <c:val>
            <c:numRef>
              <c:f>'Expense Graphs for Budget Pres'!$B$4:$B$9</c:f>
              <c:numCache>
                <c:formatCode>#,##0.00</c:formatCode>
                <c:ptCount val="6"/>
                <c:pt idx="0">
                  <c:v>5228884</c:v>
                </c:pt>
                <c:pt idx="1">
                  <c:v>4595108</c:v>
                </c:pt>
                <c:pt idx="2">
                  <c:v>4096559</c:v>
                </c:pt>
                <c:pt idx="3">
                  <c:v>465000</c:v>
                </c:pt>
                <c:pt idx="4">
                  <c:v>725600</c:v>
                </c:pt>
                <c:pt idx="5">
                  <c:v>1248695.5900000001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11-4C52-B6CB-959177798C11}"/>
            </c:ext>
          </c:extLst>
        </c:ser>
        <c:ser>
          <c:idx val="2"/>
          <c:order val="1"/>
          <c:tx>
            <c:strRef>
              <c:f>'Expense Graphs for Budget Pres'!$D$3</c:f>
              <c:strCache>
                <c:ptCount val="1"/>
                <c:pt idx="0">
                  <c:v>2017 $18,150,787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Pres'!$A$4:$A$9</c:f>
              <c:strCache>
                <c:ptCount val="6"/>
                <c:pt idx="0">
                  <c:v>Salaries</c:v>
                </c:pt>
                <c:pt idx="1">
                  <c:v>Other Exp.</c:v>
                </c:pt>
                <c:pt idx="2">
                  <c:v>Debt</c:v>
                </c:pt>
                <c:pt idx="3">
                  <c:v>Res. Taxes</c:v>
                </c:pt>
                <c:pt idx="4">
                  <c:v>Capital</c:v>
                </c:pt>
                <c:pt idx="5">
                  <c:v>Grants/Stat. Exp</c:v>
                </c:pt>
              </c:strCache>
            </c:strRef>
          </c:cat>
          <c:val>
            <c:numRef>
              <c:f>'Expense Graphs for Budget Pres'!$D$4:$D$9</c:f>
              <c:numCache>
                <c:formatCode>#,##0.00</c:formatCode>
                <c:ptCount val="6"/>
                <c:pt idx="0">
                  <c:v>5146290</c:v>
                </c:pt>
                <c:pt idx="1">
                  <c:v>4345920</c:v>
                </c:pt>
                <c:pt idx="2">
                  <c:v>3636350</c:v>
                </c:pt>
                <c:pt idx="3">
                  <c:v>460000</c:v>
                </c:pt>
                <c:pt idx="4">
                  <c:v>409950</c:v>
                </c:pt>
                <c:pt idx="5">
                  <c:v>4335542.6099999994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11-4C52-B6CB-959177798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58296"/>
        <c:axId val="361214000"/>
        <c:axId val="0"/>
      </c:bar3DChart>
      <c:catAx>
        <c:axId val="362158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121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1400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158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8.2695702099737547E-2"/>
          <c:y val="2.2408963585434614E-2"/>
          <c:w val="0.87419192913386456"/>
          <c:h val="6.7226890756302518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2018 Budget Appropriations</a:t>
            </a:r>
          </a:p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Administration and Finance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Sheet2!$A$1:$A$6</c:f>
              <c:strCache>
                <c:ptCount val="6"/>
                <c:pt idx="0">
                  <c:v>Administration</c:v>
                </c:pt>
                <c:pt idx="1">
                  <c:v>Tax Administration</c:v>
                </c:pt>
                <c:pt idx="2">
                  <c:v>Legal Services</c:v>
                </c:pt>
                <c:pt idx="3">
                  <c:v>Planning and Zoning Boards</c:v>
                </c:pt>
                <c:pt idx="4">
                  <c:v>Construction</c:v>
                </c:pt>
                <c:pt idx="5">
                  <c:v>Insurance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701749</c:v>
                </c:pt>
                <c:pt idx="1">
                  <c:v>136181</c:v>
                </c:pt>
                <c:pt idx="2">
                  <c:v>145000</c:v>
                </c:pt>
                <c:pt idx="3">
                  <c:v>85710</c:v>
                </c:pt>
                <c:pt idx="4">
                  <c:v>221081</c:v>
                </c:pt>
                <c:pt idx="5">
                  <c:v>1768500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>
                <a:solidFill>
                  <a:schemeClr val="accent2"/>
                </a:solidFill>
              </a:rPr>
              <a:t>2018 Budget Appropriations Public Safety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650662452197853E-3"/>
                  <c:y val="2.6242576458326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301324904395776E-3"/>
                  <c:y val="-8.07463891025436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Sheet2!$A$11:$A$17</c:f>
              <c:strCache>
                <c:ptCount val="7"/>
                <c:pt idx="0">
                  <c:v>Police</c:v>
                </c:pt>
                <c:pt idx="1">
                  <c:v>Fire Department/EMS</c:v>
                </c:pt>
                <c:pt idx="2">
                  <c:v>Municipal Court/Prosecutor/Public Defender</c:v>
                </c:pt>
                <c:pt idx="3">
                  <c:v>Fire Hydrant Service</c:v>
                </c:pt>
                <c:pt idx="4">
                  <c:v>Beach Patrol and Taggers</c:v>
                </c:pt>
                <c:pt idx="5">
                  <c:v>Animal Control</c:v>
                </c:pt>
                <c:pt idx="6">
                  <c:v>Dispatch</c:v>
                </c:pt>
              </c:strCache>
            </c:strRef>
          </c:cat>
          <c:val>
            <c:numRef>
              <c:f>Sheet2!$B$11:$B$17</c:f>
              <c:numCache>
                <c:formatCode>General</c:formatCode>
                <c:ptCount val="7"/>
                <c:pt idx="0">
                  <c:v>1699600</c:v>
                </c:pt>
                <c:pt idx="1">
                  <c:v>589980</c:v>
                </c:pt>
                <c:pt idx="2">
                  <c:v>187900</c:v>
                </c:pt>
                <c:pt idx="3">
                  <c:v>2850</c:v>
                </c:pt>
                <c:pt idx="4">
                  <c:v>659700</c:v>
                </c:pt>
                <c:pt idx="5">
                  <c:v>17800</c:v>
                </c:pt>
                <c:pt idx="6">
                  <c:v>297670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>
                <a:solidFill>
                  <a:schemeClr val="tx2">
                    <a:lumMod val="50000"/>
                  </a:schemeClr>
                </a:solidFill>
              </a:rPr>
              <a:t>2018 Budget Appropriations Public Works</a:t>
            </a:r>
          </a:p>
        </c:rich>
      </c:tx>
      <c:layout>
        <c:manualLayout>
          <c:xMode val="edge"/>
          <c:yMode val="edge"/>
          <c:x val="0.22629921259842523"/>
          <c:y val="1.4492755985842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2"/>
              <c:layout>
                <c:manualLayout>
                  <c:x val="-4.018604975263048E-2"/>
                  <c:y val="3.40448068991376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528186189115743E-2"/>
                  <c:y val="1.49999999999999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137284277518413"/>
                  <c:y val="1.83619235095613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Sheet2!$A$21:$A$25</c:f>
              <c:strCache>
                <c:ptCount val="5"/>
                <c:pt idx="0">
                  <c:v>DPW Labor Pool</c:v>
                </c:pt>
                <c:pt idx="1">
                  <c:v>Solid Waste</c:v>
                </c:pt>
                <c:pt idx="2">
                  <c:v>Buildings and Grounds</c:v>
                </c:pt>
                <c:pt idx="3">
                  <c:v>Special Events</c:v>
                </c:pt>
                <c:pt idx="4">
                  <c:v>Safety Compliance</c:v>
                </c:pt>
              </c:strCache>
            </c:strRef>
          </c:cat>
          <c:val>
            <c:numRef>
              <c:f>Sheet2!$B$21:$B$25</c:f>
              <c:numCache>
                <c:formatCode>General</c:formatCode>
                <c:ptCount val="5"/>
                <c:pt idx="0">
                  <c:v>1153200</c:v>
                </c:pt>
                <c:pt idx="1">
                  <c:v>660000</c:v>
                </c:pt>
                <c:pt idx="2">
                  <c:v>110700</c:v>
                </c:pt>
                <c:pt idx="3">
                  <c:v>28500</c:v>
                </c:pt>
                <c:pt idx="4">
                  <c:v>47500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Sheet2!$A$29</c:f>
              <c:strCache>
                <c:ptCount val="1"/>
                <c:pt idx="0">
                  <c:v>Natural Resources Other Expenses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Sheet2!$B$29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Sheet2!$A$30</c:f>
              <c:strCache>
                <c:ptCount val="1"/>
                <c:pt idx="0">
                  <c:v>Salaries &amp; Wages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Sheet2!$B$30</c:f>
              <c:numCache>
                <c:formatCode>#,##0.00</c:formatCode>
                <c:ptCount val="1"/>
                <c:pt idx="0">
                  <c:v>25000</c:v>
                </c:pt>
              </c:numCache>
            </c:numRef>
          </c:val>
        </c:ser>
        <c:ser>
          <c:idx val="2"/>
          <c:order val="2"/>
          <c:tx>
            <c:strRef>
              <c:f>Sheet2!$A$31</c:f>
              <c:strCache>
                <c:ptCount val="1"/>
                <c:pt idx="0">
                  <c:v>Other Expense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Sheet2!$B$31</c:f>
              <c:numCache>
                <c:formatCode>#,##0.00</c:formatCode>
                <c:ptCount val="1"/>
                <c:pt idx="0">
                  <c:v>61000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61212824"/>
        <c:axId val="442735656"/>
        <c:axId val="0"/>
      </c:bar3DChart>
      <c:catAx>
        <c:axId val="361212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735656"/>
        <c:crosses val="autoZero"/>
        <c:auto val="1"/>
        <c:lblAlgn val="ctr"/>
        <c:lblOffset val="100"/>
        <c:noMultiLvlLbl val="0"/>
      </c:catAx>
      <c:valAx>
        <c:axId val="442735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121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cap="all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aseline="0" dirty="0">
                <a:solidFill>
                  <a:schemeClr val="accent2">
                    <a:lumMod val="75000"/>
                  </a:schemeClr>
                </a:solidFill>
              </a:rPr>
              <a:t>2018 Budget </a:t>
            </a:r>
            <a:r>
              <a:rPr lang="en-US" sz="2100" baseline="0" dirty="0" smtClean="0">
                <a:solidFill>
                  <a:schemeClr val="accent2">
                    <a:lumMod val="75000"/>
                  </a:schemeClr>
                </a:solidFill>
              </a:rPr>
              <a:t>Appropriations</a:t>
            </a:r>
          </a:p>
          <a:p>
            <a:pPr>
              <a:defRPr sz="21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US" sz="2100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baseline="0" dirty="0">
                <a:solidFill>
                  <a:schemeClr val="accent2">
                    <a:lumMod val="75000"/>
                  </a:schemeClr>
                </a:solidFill>
              </a:rPr>
              <a:t>Recreation &amp; Tourism</a:t>
            </a:r>
          </a:p>
        </c:rich>
      </c:tx>
      <c:layout>
        <c:manualLayout>
          <c:xMode val="edge"/>
          <c:yMode val="edge"/>
          <c:x val="0.17422786971292778"/>
          <c:y val="2.6242576458326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cap="all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615685437587596E-2"/>
          <c:y val="0.13062333828143388"/>
          <c:w val="0.84276862912482475"/>
          <c:h val="0.780196407644012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3441059923516513E-2"/>
                  <c:y val="-0.32500421613773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5066245219787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20529961758311E-2"/>
                  <c:y val="-1.2111958365381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Sheet2!$A$35:$A$38</c:f>
              <c:strCache>
                <c:ptCount val="4"/>
                <c:pt idx="0">
                  <c:v>Recreation Services</c:v>
                </c:pt>
                <c:pt idx="1">
                  <c:v>Marina Salaries &amp; Wages</c:v>
                </c:pt>
                <c:pt idx="2">
                  <c:v>Museum - SH</c:v>
                </c:pt>
                <c:pt idx="3">
                  <c:v>Tourism Other Expenses</c:v>
                </c:pt>
              </c:strCache>
            </c:strRef>
          </c:cat>
          <c:val>
            <c:numRef>
              <c:f>Sheet2!$B$35:$B$38</c:f>
              <c:numCache>
                <c:formatCode>General</c:formatCode>
                <c:ptCount val="4"/>
                <c:pt idx="0">
                  <c:v>234110</c:v>
                </c:pt>
                <c:pt idx="1">
                  <c:v>7500</c:v>
                </c:pt>
                <c:pt idx="2">
                  <c:v>25000</c:v>
                </c:pt>
                <c:pt idx="3">
                  <c:v>128000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>
                <a:solidFill>
                  <a:schemeClr val="tx1"/>
                </a:solidFill>
              </a:rPr>
              <a:t>STONE HARBOR GENERAL CAPITAL LIFETIME DEBT SERVICE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'GRAPH DATA'!$C$7</c:f>
              <c:strCache>
                <c:ptCount val="1"/>
                <c:pt idx="0">
                  <c:v>Principal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DATA'!$C$8:$C$18</c:f>
              <c:numCache>
                <c:formatCode>#,##0.00_);\(#,##0.00\)</c:formatCode>
                <c:ptCount val="11"/>
                <c:pt idx="0">
                  <c:v>2878186.5</c:v>
                </c:pt>
                <c:pt idx="1">
                  <c:v>2933623.43</c:v>
                </c:pt>
                <c:pt idx="2">
                  <c:v>1377561.8500000003</c:v>
                </c:pt>
                <c:pt idx="3">
                  <c:v>1431969.9700000002</c:v>
                </c:pt>
                <c:pt idx="4">
                  <c:v>1484711.4300000002</c:v>
                </c:pt>
                <c:pt idx="5">
                  <c:v>1540316.53</c:v>
                </c:pt>
                <c:pt idx="6">
                  <c:v>1594724.66</c:v>
                </c:pt>
                <c:pt idx="7">
                  <c:v>276404.54000000004</c:v>
                </c:pt>
                <c:pt idx="8">
                  <c:v>282009.63</c:v>
                </c:pt>
                <c:pt idx="9">
                  <c:v>284751.09000000003</c:v>
                </c:pt>
                <c:pt idx="10">
                  <c:v>274268.82</c:v>
                </c:pt>
              </c:numCache>
            </c:numRef>
          </c:val>
        </c:ser>
        <c:ser>
          <c:idx val="1"/>
          <c:order val="1"/>
          <c:tx>
            <c:strRef>
              <c:f>'GRAPH DATA'!$D$7</c:f>
              <c:strCache>
                <c:ptCount val="1"/>
                <c:pt idx="0">
                  <c:v>Interest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DATA'!$D$8:$D$18</c:f>
              <c:numCache>
                <c:formatCode>#,##0.00_);\(#,##0.00\)</c:formatCode>
                <c:ptCount val="11"/>
                <c:pt idx="0">
                  <c:v>457229.6100000001</c:v>
                </c:pt>
                <c:pt idx="1">
                  <c:v>358029.95</c:v>
                </c:pt>
                <c:pt idx="2">
                  <c:v>257058.47000000003</c:v>
                </c:pt>
                <c:pt idx="3">
                  <c:v>218790.05000000002</c:v>
                </c:pt>
                <c:pt idx="4">
                  <c:v>178801.23</c:v>
                </c:pt>
                <c:pt idx="5">
                  <c:v>137175.35</c:v>
                </c:pt>
                <c:pt idx="6">
                  <c:v>93769.21</c:v>
                </c:pt>
                <c:pt idx="7">
                  <c:v>46986.42</c:v>
                </c:pt>
                <c:pt idx="8">
                  <c:v>41275.860000000008</c:v>
                </c:pt>
                <c:pt idx="9">
                  <c:v>35285.08</c:v>
                </c:pt>
                <c:pt idx="10">
                  <c:v>29157.200000000004</c:v>
                </c:pt>
              </c:numCache>
            </c:numRef>
          </c:val>
        </c:ser>
        <c:ser>
          <c:idx val="2"/>
          <c:order val="2"/>
          <c:tx>
            <c:strRef>
              <c:f>'GRAPH DATA'!$E$7</c:f>
              <c:strCache>
                <c:ptCount val="1"/>
                <c:pt idx="0">
                  <c:v>BANS P&amp;I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DATA'!$E$8:$E$18</c:f>
              <c:numCache>
                <c:formatCode>#,##0.00_);\(#,##0.00\)</c:formatCode>
                <c:ptCount val="11"/>
                <c:pt idx="0">
                  <c:v>297650</c:v>
                </c:pt>
                <c:pt idx="1">
                  <c:v>808400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180000</c:v>
                </c:pt>
                <c:pt idx="6">
                  <c:v>210000</c:v>
                </c:pt>
              </c:numCache>
            </c:numRef>
          </c:val>
        </c:ser>
        <c:ser>
          <c:idx val="3"/>
          <c:order val="3"/>
          <c:tx>
            <c:strRef>
              <c:f>'GRAPH DATA'!$G$7</c:f>
              <c:strCache>
                <c:ptCount val="1"/>
                <c:pt idx="0">
                  <c:v>New Issue 2018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DATA'!$G$8:$G$18</c:f>
              <c:numCache>
                <c:formatCode>General</c:formatCode>
                <c:ptCount val="11"/>
                <c:pt idx="2" formatCode="#,##0.00_);\(#,##0.00\)">
                  <c:v>2441306.25</c:v>
                </c:pt>
                <c:pt idx="3" formatCode="#,##0.00_);\(#,##0.00\)">
                  <c:v>2392287.5</c:v>
                </c:pt>
                <c:pt idx="4" formatCode="#,##0.00_);\(#,##0.00\)">
                  <c:v>2343268.75</c:v>
                </c:pt>
                <c:pt idx="5" formatCode="#,##0.00_);\(#,##0.00\)">
                  <c:v>2294250</c:v>
                </c:pt>
                <c:pt idx="6" formatCode="#,##0.00_);\(#,##0.00\)">
                  <c:v>2245231.25</c:v>
                </c:pt>
                <c:pt idx="7" formatCode="#,##0.00_);\(#,##0.00\)">
                  <c:v>2196212.5</c:v>
                </c:pt>
                <c:pt idx="8" formatCode="#,##0.00_);\(#,##0.00\)">
                  <c:v>2147193.75</c:v>
                </c:pt>
                <c:pt idx="9" formatCode="#,##0.00_);\(#,##0.00\)">
                  <c:v>2098175</c:v>
                </c:pt>
                <c:pt idx="10" formatCode="#,##0.00_);\(#,##0.00\)">
                  <c:v>2049156.25</c:v>
                </c:pt>
              </c:numCache>
            </c:numRef>
          </c:val>
        </c:ser>
        <c:ser>
          <c:idx val="4"/>
          <c:order val="4"/>
          <c:tx>
            <c:strRef>
              <c:f>'GRAPH DATA'!$H$7</c:f>
              <c:strCache>
                <c:ptCount val="1"/>
                <c:pt idx="0">
                  <c:v>New Issue 2023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DATA'!$H$8:$H$18</c:f>
              <c:numCache>
                <c:formatCode>General</c:formatCode>
                <c:ptCount val="11"/>
                <c:pt idx="7" formatCode="#,##0.00_);\(#,##0.00\)">
                  <c:v>1520000</c:v>
                </c:pt>
                <c:pt idx="8" formatCode="#,##0.00_);\(#,##0.00\)">
                  <c:v>1592100</c:v>
                </c:pt>
                <c:pt idx="9" formatCode="#,##0.00_);\(#,##0.00\)">
                  <c:v>1661100</c:v>
                </c:pt>
                <c:pt idx="10" formatCode="#,##0.00_);\(#,##0.00\)">
                  <c:v>1727000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214784"/>
        <c:axId val="361215176"/>
      </c:areaChart>
      <c:catAx>
        <c:axId val="361214784"/>
        <c:scaling>
          <c:orientation val="minMax"/>
        </c:scaling>
        <c:delete val="0"/>
        <c:axPos val="b"/>
        <c:numFmt formatCode="0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1215176"/>
        <c:crosses val="autoZero"/>
        <c:auto val="1"/>
        <c:lblAlgn val="ctr"/>
        <c:lblOffset val="100"/>
        <c:noMultiLvlLbl val="0"/>
      </c:catAx>
      <c:valAx>
        <c:axId val="361215176"/>
        <c:scaling>
          <c:orientation val="minMax"/>
        </c:scaling>
        <c:delete val="0"/>
        <c:axPos val="l"/>
        <c:majorGridlines/>
        <c:numFmt formatCode="#,##0.00_);\(#,##0.00\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121478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0.11157894736842106"/>
          <c:y val="9.1093117408906479E-2"/>
          <c:w val="0.87368421052632428"/>
          <c:h val="0.815789473684218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Pres'!$B$36</c:f>
              <c:strCache>
                <c:ptCount val="1"/>
                <c:pt idx="0">
                  <c:v>2018 $4,132,629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'Revenue Graphs'!$A$91:$A$95</c:f>
              <c:strCache>
                <c:ptCount val="5"/>
                <c:pt idx="0">
                  <c:v>Surplus</c:v>
                </c:pt>
                <c:pt idx="1">
                  <c:v>Rents - Water</c:v>
                </c:pt>
                <c:pt idx="2">
                  <c:v>Rents - Sewer</c:v>
                </c:pt>
                <c:pt idx="3">
                  <c:v>Fire Hydrant Service</c:v>
                </c:pt>
                <c:pt idx="4">
                  <c:v>Miscellaneous</c:v>
                </c:pt>
              </c:strCache>
            </c:strRef>
          </c:cat>
          <c:val>
            <c:numRef>
              <c:f>'Revenue Graphs'!$D$91:$D$95</c:f>
              <c:numCache>
                <c:formatCode>#,##0</c:formatCode>
                <c:ptCount val="5"/>
                <c:pt idx="0" formatCode="&quot;$&quot;#,##0">
                  <c:v>419779.1</c:v>
                </c:pt>
                <c:pt idx="1">
                  <c:v>1700000</c:v>
                </c:pt>
                <c:pt idx="2">
                  <c:v>1820000</c:v>
                </c:pt>
                <c:pt idx="3">
                  <c:v>2850</c:v>
                </c:pt>
                <c:pt idx="4">
                  <c:v>250000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A5-4AE1-AC84-9C85089770FC}"/>
            </c:ext>
          </c:extLst>
        </c:ser>
        <c:ser>
          <c:idx val="1"/>
          <c:order val="1"/>
          <c:tx>
            <c:strRef>
              <c:f>'Expense Graphs for Budget Pres'!$D$36</c:f>
              <c:strCache>
                <c:ptCount val="1"/>
                <c:pt idx="0">
                  <c:v>2017 $3,926,363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'Revenue Graphs'!$F$91:$F$95</c:f>
              <c:numCache>
                <c:formatCode>#,##0</c:formatCode>
                <c:ptCount val="5"/>
                <c:pt idx="0" formatCode="&quot;$&quot;#,##0">
                  <c:v>320513</c:v>
                </c:pt>
                <c:pt idx="1">
                  <c:v>1694000</c:v>
                </c:pt>
                <c:pt idx="2">
                  <c:v>1719000</c:v>
                </c:pt>
                <c:pt idx="3">
                  <c:v>2850</c:v>
                </c:pt>
                <c:pt idx="4">
                  <c:v>190000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A5-4AE1-AC84-9C8508977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215960"/>
        <c:axId val="361216352"/>
        <c:axId val="0"/>
      </c:bar3DChart>
      <c:catAx>
        <c:axId val="361215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6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1216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163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ysClr val="window" lastClr="FFFFFF"/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1215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788370588797337"/>
          <c:y val="8.8316303075147307E-3"/>
          <c:w val="0.74000000000000365"/>
          <c:h val="5.4655895285816554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5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0.4618</cdr:x>
      <cdr:y>0.3905</cdr:y>
    </cdr:from>
    <cdr:to>
      <cdr:x>0.60858</cdr:x>
      <cdr:y>0.48132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24449" y="2457450"/>
          <a:ext cx="162877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NEW</a:t>
          </a:r>
          <a:r>
            <a:rPr lang="en-US" sz="1400" b="1" i="1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ISSUE 2018</a:t>
          </a:r>
        </a:p>
        <a:p xmlns:a="http://schemas.openxmlformats.org/drawingml/2006/main">
          <a:r>
            <a:rPr lang="en-US" sz="1400" b="1" i="1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28.75 MILLION</a:t>
          </a:r>
          <a:endParaRPr lang="en-US" sz="1400" b="1" i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0.77082</cdr:x>
      <cdr:y>0.29969</cdr:y>
    </cdr:from>
    <cdr:to>
      <cdr:x>0.91588</cdr:x>
      <cdr:y>0.38596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53449" y="1885950"/>
          <a:ext cx="1609725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>
              <a:latin typeface="Arial" pitchFamily="34" charset="0"/>
              <a:cs typeface="Arial" pitchFamily="34" charset="0"/>
            </a:rPr>
            <a:t>NEW ISSUE 2023</a:t>
          </a:r>
        </a:p>
        <a:p xmlns:a="http://schemas.openxmlformats.org/drawingml/2006/main">
          <a:r>
            <a:rPr lang="en-US" sz="1400" b="1" i="1">
              <a:latin typeface="Arial" pitchFamily="34" charset="0"/>
              <a:cs typeface="Arial" pitchFamily="34" charset="0"/>
            </a:rPr>
            <a:t>15 MILLION</a:t>
          </a:r>
        </a:p>
        <a:p xmlns:a="http://schemas.openxmlformats.org/drawingml/2006/main">
          <a:endParaRPr lang="en-US" sz="140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3/7/2018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1B673DA4-CD69-4F71-A006-714EE418356F}" type="slidenum">
              <a:rPr lang="en-US" altLang="en-US" sz="1100">
                <a:latin typeface="Arial" panose="020B0604020202020204" pitchFamily="34" charset="0"/>
              </a:rPr>
              <a:pPr/>
              <a:t>3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6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32F1ED92-C1FA-4666-B168-DF26E0799E5A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2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987E7D62-202B-442F-B944-ABE7C09E00A9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6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B1E96D3F-A2CB-459D-A9F3-687D6DB8EB4D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9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AF0FC69-C707-4A2B-AF82-2357F2F8DA3D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2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6AA92AA-6BB4-4627-ADBD-3F82BEB51C5B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8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7BD212FD-4D25-4B00-B436-270853517178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39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1B9E7D3-CC2B-4D0D-9CEB-5D8F2DA90588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13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46AB9E1-B811-4F11-BC5F-478083A297A6}" type="slidenum">
              <a:rPr lang="en-US" altLang="en-US" smtClean="0">
                <a:latin typeface="Calibri" panose="020F0502020204030204" pitchFamily="34" charset="0"/>
              </a:rPr>
              <a:pPr/>
              <a:t>34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5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BA9B6AD-A69C-4A42-B3FE-A665CFCB9AB2}" type="slidenum">
              <a:rPr lang="en-US" altLang="en-US" smtClean="0">
                <a:latin typeface="Calibri" panose="020F0502020204030204" pitchFamily="34" charset="0"/>
              </a:rPr>
              <a:pPr/>
              <a:t>35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70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A0F49E6-6E0D-4176-8E9E-5234739FCB43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4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760BD33-D4AC-4DDC-AEB3-E910F9474596}" type="slidenum">
              <a:rPr lang="en-US" altLang="en-US" sz="1100">
                <a:latin typeface="Arial" panose="020B0604020202020204" pitchFamily="34" charset="0"/>
              </a:rPr>
              <a:pPr/>
              <a:t>4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8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282B2748-70E2-46E9-AEAF-7049A94003C4}" type="slidenum">
              <a:rPr lang="en-US" altLang="en-US" smtClean="0">
                <a:latin typeface="Calibri" panose="020F0502020204030204" pitchFamily="34" charset="0"/>
              </a:rPr>
              <a:pPr/>
              <a:t>38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5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09A7D09-D552-4259-AC25-758BE03109BF}" type="slidenum">
              <a:rPr lang="en-US" altLang="en-US" smtClean="0">
                <a:latin typeface="Calibri" panose="020F0502020204030204" pitchFamily="34" charset="0"/>
              </a:rPr>
              <a:pPr/>
              <a:t>39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45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ECEF2B8-65C6-4D2F-926F-D64C81CBE914}" type="slidenum">
              <a:rPr lang="en-US" altLang="en-US" smtClean="0">
                <a:latin typeface="Calibri" panose="020F0502020204030204" pitchFamily="34" charset="0"/>
              </a:rPr>
              <a:pPr/>
              <a:t>40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4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D3ED6FD-D939-4051-823A-3753CBDDC899}" type="slidenum">
              <a:rPr lang="en-US" altLang="en-US" sz="1100">
                <a:latin typeface="Arial" panose="020B0604020202020204" pitchFamily="34" charset="0"/>
              </a:rPr>
              <a:pPr/>
              <a:t>5</a:t>
            </a:fld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933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F825FC1-D076-443C-B189-7167AAEA904F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9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12A9ADE-47C6-4AF4-96E6-A2E82A026753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9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136AEC2B-24B4-4BD8-987C-1FCB9CE9C1D3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92B3DAC-7F6F-4DFD-9E91-C553BBC07E04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9EE8822-DA9A-43D9-A9EF-FA59B5412140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0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0724CD4-9FD1-4A0F-9865-1D41F3CE3D56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1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3/7/2018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3/7/2018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3/7/2018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3/7/2018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3/7/2018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3/7/2018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toneharbor.nj.org/departments/finance/department-of-financ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Borough of Stone Harbor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2018 Budget Presentation</a:t>
            </a:r>
          </a:p>
          <a:p>
            <a:r>
              <a:rPr lang="it-IT" dirty="0" smtClean="0"/>
              <a:t>March 6, 2018 4:30 PM</a:t>
            </a:r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990600"/>
            <a:ext cx="184490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lumMod val="75000"/>
                <a:lumOff val="25000"/>
              </a:schemeClr>
            </a:gs>
            <a:gs pos="89000">
              <a:srgbClr val="134251"/>
            </a:gs>
            <a:gs pos="59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229434"/>
            <a:ext cx="8303637" cy="685621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Tax Rates in Cape May County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84186"/>
              </p:ext>
            </p:extLst>
          </p:nvPr>
        </p:nvGraphicFramePr>
        <p:xfrm>
          <a:off x="3028160" y="1219198"/>
          <a:ext cx="6190452" cy="510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226"/>
                <a:gridCol w="3095226"/>
              </a:tblGrid>
              <a:tr h="38226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Municipality</a:t>
                      </a:r>
                      <a:endParaRPr lang="en-US" sz="1600" baseline="0" dirty="0"/>
                    </a:p>
                  </a:txBody>
                  <a:tcPr marL="91416" marR="91416" marT="45717" marB="45717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Local Tax Rate  -  2017</a:t>
                      </a:r>
                      <a:endParaRPr lang="en-US" sz="1600" baseline="0" dirty="0"/>
                    </a:p>
                  </a:txBody>
                  <a:tcPr marL="91416" marR="91416" marT="45717" marB="45717"/>
                </a:tc>
              </a:tr>
              <a:tr h="3246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Upper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17.1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Dennis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822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Avalon Borough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91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Woodbine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23.9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14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Stone Harbor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Point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 Cape May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35.6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Sea Isle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38.4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8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Ocean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44.9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403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Middle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Lower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57.4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Crest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66.1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7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North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70.8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7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95.2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8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$1.348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</a:tbl>
          </a:graphicData>
        </a:graphic>
      </p:graphicFrame>
      <p:pic>
        <p:nvPicPr>
          <p:cNvPr id="25659" name="Picture 2" descr="C:\Users\gougherj.STONEHARBOR\AppData\Local\Microsoft\Windows\Temporary Internet Files\Content.IE5\4UT6YW31\Q5Hx8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04" y="2667199"/>
            <a:ext cx="666576" cy="66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6171C"/>
            </a:gs>
            <a:gs pos="100000">
              <a:schemeClr val="bg2">
                <a:lumMod val="75000"/>
                <a:lumOff val="25000"/>
              </a:schemeClr>
            </a:gs>
            <a:gs pos="53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229434"/>
            <a:ext cx="8303637" cy="685621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Tax Rates in Cape May County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43593"/>
              </p:ext>
            </p:extLst>
          </p:nvPr>
        </p:nvGraphicFramePr>
        <p:xfrm>
          <a:off x="3047206" y="1219202"/>
          <a:ext cx="6247606" cy="516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011"/>
                <a:gridCol w="3133595"/>
              </a:tblGrid>
              <a:tr h="382145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Municipality</a:t>
                      </a:r>
                      <a:endParaRPr lang="en-US" sz="1600" baseline="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General Tax Rate  -  2017</a:t>
                      </a:r>
                      <a:endParaRPr lang="en-US" sz="1600" baseline="0" dirty="0"/>
                    </a:p>
                  </a:txBody>
                  <a:tcPr marL="91416" marR="91416"/>
                </a:tc>
              </a:tr>
              <a:tr h="26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Stone Harbor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82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Avalon Borough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.556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9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Point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.586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9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Sea Isle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.695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140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.884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Ocean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.943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Cape May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Crest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1.233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08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North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1.242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19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Woodbine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1.540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Dennis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1.592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40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Lower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1.697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Middle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1.722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Upper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83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1.812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83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2.394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</a:tbl>
          </a:graphicData>
        </a:graphic>
      </p:graphicFrame>
      <p:pic>
        <p:nvPicPr>
          <p:cNvPr id="27707" name="Picture 2" descr="C:\Users\gougherj.STONEHARBOR\AppData\Local\Microsoft\Windows\Temporary Internet Files\Content.IE5\4UT6YW31\Q5Hx8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04" y="1372136"/>
            <a:ext cx="666576" cy="66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2">
                <a:lumMod val="90000"/>
                <a:lumOff val="10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smtClean="0"/>
              <a:t>PERCENTAGE OF TAX COLLECTION</a:t>
            </a: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3945" y="3124279"/>
          <a:ext cx="7465655" cy="289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296"/>
                <a:gridCol w="2076315"/>
                <a:gridCol w="2133044"/>
              </a:tblGrid>
              <a:tr h="72371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PRIOR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  <a:tr h="7237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Actual</a:t>
                      </a:r>
                      <a:r>
                        <a:rPr lang="en-US" sz="1800" baseline="0" dirty="0" smtClean="0"/>
                        <a:t> percentage of collection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99.13%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99.16%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  <a:tr h="7237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Used for Reserve for Taxes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98.21%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98.10%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  <a:tr h="7237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Remaining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0.92%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1.06%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chemeClr val="bg2">
                <a:lumMod val="75000"/>
                <a:lumOff val="25000"/>
              </a:schemeClr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79612" y="609600"/>
            <a:ext cx="8227457" cy="818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Current Fund Revenue</a:t>
            </a:r>
          </a:p>
        </p:txBody>
      </p:sp>
      <p:graphicFrame>
        <p:nvGraphicFramePr>
          <p:cNvPr id="4" name="Chart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613695"/>
              </p:ext>
            </p:extLst>
          </p:nvPr>
        </p:nvGraphicFramePr>
        <p:xfrm>
          <a:off x="1507212" y="1295955"/>
          <a:ext cx="9151141" cy="520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9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50000"/>
                <a:lumOff val="50000"/>
              </a:schemeClr>
            </a:gs>
            <a:gs pos="100000">
              <a:schemeClr val="bg2">
                <a:lumMod val="75000"/>
                <a:lumOff val="25000"/>
              </a:schemeClr>
            </a:gs>
            <a:gs pos="40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705560"/>
            <a:ext cx="8227457" cy="5903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Current Fund Appropriations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523931"/>
              </p:ext>
            </p:extLst>
          </p:nvPr>
        </p:nvGraphicFramePr>
        <p:xfrm>
          <a:off x="1523603" y="1295957"/>
          <a:ext cx="9141619" cy="556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80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92000">
              <a:srgbClr val="134251"/>
            </a:gs>
            <a:gs pos="84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 dirty="0" smtClean="0"/>
              <a:t>2018 </a:t>
            </a:r>
            <a:r>
              <a:rPr lang="en-US" altLang="en-US" sz="3599" dirty="0"/>
              <a:t>Administration &amp; Finance Summary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1"/>
          </p:nvPr>
        </p:nvSpPr>
        <p:spPr>
          <a:xfrm>
            <a:off x="1675864" y="1600200"/>
            <a:ext cx="4037548" cy="4434320"/>
          </a:xfrm>
        </p:spPr>
        <p:txBody>
          <a:bodyPr anchor="ctr">
            <a:normAutofit fontScale="62500" lnSpcReduction="2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3300" b="1" dirty="0"/>
              <a:t>Administration &amp; Finance Committee</a:t>
            </a:r>
          </a:p>
          <a:p>
            <a:pPr algn="ctr" eaLnBrk="1" hangingPunct="1"/>
            <a:r>
              <a:rPr lang="en-US" altLang="en-US" sz="3300" dirty="0"/>
              <a:t>Karen Lane, Chair</a:t>
            </a:r>
          </a:p>
          <a:p>
            <a:pPr algn="ctr" eaLnBrk="1" hangingPunct="1"/>
            <a:r>
              <a:rPr lang="en-US" altLang="en-US" sz="3300" dirty="0"/>
              <a:t>Mantura Gallagher</a:t>
            </a:r>
          </a:p>
          <a:p>
            <a:pPr algn="ctr" eaLnBrk="1" hangingPunct="1"/>
            <a:r>
              <a:rPr lang="en-US" altLang="en-US" sz="3300" dirty="0"/>
              <a:t>Charles Krafczek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3412" y="1676400"/>
            <a:ext cx="5334000" cy="4495800"/>
          </a:xfrm>
        </p:spPr>
        <p:txBody>
          <a:bodyPr>
            <a:normAutofit fontScale="62500" lnSpcReduction="20000"/>
          </a:bodyPr>
          <a:lstStyle/>
          <a:p>
            <a:pPr marL="274238" indent="-274238">
              <a:buClr>
                <a:schemeClr val="accent3"/>
              </a:buClr>
              <a:buNone/>
              <a:defRPr/>
            </a:pPr>
            <a:endParaRPr lang="en-US" sz="32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/>
              <a:t>The total for Administration and Finance is </a:t>
            </a:r>
            <a:r>
              <a:rPr lang="en-US" sz="2900" dirty="0" smtClean="0"/>
              <a:t>up $41,111 or 1.36%</a:t>
            </a:r>
            <a:endParaRPr lang="en-US" sz="2900" dirty="0"/>
          </a:p>
          <a:p>
            <a:pPr>
              <a:buClr>
                <a:schemeClr val="accent3"/>
              </a:buClr>
              <a:defRPr/>
            </a:pPr>
            <a:r>
              <a:rPr lang="en-US" sz="2900" dirty="0" smtClean="0"/>
              <a:t>Other </a:t>
            </a:r>
            <a:r>
              <a:rPr lang="en-US" sz="2900" dirty="0"/>
              <a:t>Expenses is </a:t>
            </a:r>
            <a:r>
              <a:rPr lang="en-US" sz="2900" dirty="0" smtClean="0"/>
              <a:t>up slightly  $5,537 or .256%</a:t>
            </a:r>
            <a:endParaRPr lang="en-US" sz="2900" dirty="0"/>
          </a:p>
          <a:p>
            <a:pPr marL="736200" lvl="1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/>
              <a:t>The most significant </a:t>
            </a:r>
            <a:r>
              <a:rPr lang="en-US" sz="2900" dirty="0" smtClean="0"/>
              <a:t>increase is in Mayor and Council OE for Non-profit support to the American Legion, Mammal Stranding Center and Volunteers in Medicine.  Almost </a:t>
            </a:r>
            <a:r>
              <a:rPr lang="en-US" sz="2900" dirty="0"/>
              <a:t>all Departmental Operating Expenses remained the same or decreased.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/>
              <a:t>Salaries are up </a:t>
            </a:r>
            <a:r>
              <a:rPr lang="en-US" sz="2900" dirty="0" smtClean="0"/>
              <a:t>$35,574 or 4.16%</a:t>
            </a:r>
          </a:p>
          <a:p>
            <a:pPr marL="736200" lvl="1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smtClean="0"/>
              <a:t>The most significant salary increase is in Construction due to the retirement of one employee and hiring of part-time code enforcement officer. 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7428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ashreg.wav"/>
          </p:stSnd>
        </p:sndAc>
      </p:transition>
    </mc:Choice>
    <mc:Fallback xmlns="">
      <p:transition spd="med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80684" y="705559"/>
            <a:ext cx="8227457" cy="89511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599"/>
              <a:t>Administration &amp; Finance Functional Areas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799" dirty="0"/>
              <a:t>Administration and Finance include the following functional areas: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r>
              <a:rPr lang="en-US" altLang="en-US" sz="1799" dirty="0"/>
              <a:t>Administration which includes Council, Administrator, Municipal Clerk Office, Engineering and Finance</a:t>
            </a:r>
          </a:p>
          <a:p>
            <a:r>
              <a:rPr lang="en-US" altLang="en-US" sz="1799" dirty="0"/>
              <a:t>Tax Administration which includes Tax Collection and Tax Assessment</a:t>
            </a:r>
          </a:p>
          <a:p>
            <a:r>
              <a:rPr lang="en-US" altLang="en-US" sz="1799" dirty="0"/>
              <a:t>Planning and Zoning Boards</a:t>
            </a:r>
          </a:p>
          <a:p>
            <a:r>
              <a:rPr lang="en-US" altLang="en-US" sz="1799" dirty="0"/>
              <a:t>Legal Services</a:t>
            </a:r>
          </a:p>
          <a:p>
            <a:r>
              <a:rPr lang="en-US" altLang="en-US" sz="1799" dirty="0"/>
              <a:t>Construction Office</a:t>
            </a:r>
          </a:p>
          <a:p>
            <a:r>
              <a:rPr lang="en-US" altLang="en-US" sz="1799" dirty="0"/>
              <a:t>Insurance – Medical, General Liability, Workers Compensation, Property and Vehicle</a:t>
            </a:r>
          </a:p>
        </p:txBody>
      </p:sp>
    </p:spTree>
    <p:extLst>
      <p:ext uri="{BB962C8B-B14F-4D97-AF65-F5344CB8AC3E}">
        <p14:creationId xmlns:p14="http://schemas.microsoft.com/office/powerpoint/2010/main" val="32670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83000">
              <a:srgbClr val="134251"/>
            </a:gs>
            <a:gs pos="0">
              <a:schemeClr val="accent1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18354"/>
              </p:ext>
            </p:extLst>
          </p:nvPr>
        </p:nvGraphicFramePr>
        <p:xfrm>
          <a:off x="1751012" y="304800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199" dirty="0" smtClean="0"/>
              <a:t>2018 </a:t>
            </a:r>
            <a:r>
              <a:rPr lang="en-US" altLang="en-US" sz="3199" dirty="0"/>
              <a:t>Public Safety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76859"/>
            <a:ext cx="4189909" cy="4434320"/>
          </a:xfrm>
        </p:spPr>
        <p:txBody>
          <a:bodyPr anchor="ctr">
            <a:normAutofit fontScale="62500" lnSpcReduction="20000"/>
          </a:bodyPr>
          <a:lstStyle/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238" indent="-274238" algn="ctr">
              <a:buClr>
                <a:schemeClr val="accent3"/>
              </a:buClr>
              <a:buNone/>
              <a:defRPr/>
            </a:pPr>
            <a:r>
              <a:rPr lang="en-US" sz="3300" b="1" dirty="0" smtClean="0"/>
              <a:t>2018 </a:t>
            </a:r>
            <a:r>
              <a:rPr lang="en-US" sz="3300" b="1" dirty="0"/>
              <a:t>Public Safety Committee</a:t>
            </a:r>
          </a:p>
          <a:p>
            <a:pPr marL="274238" indent="-274238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/>
              <a:t>Ray </a:t>
            </a:r>
            <a:r>
              <a:rPr lang="en-US" sz="3300" dirty="0" err="1"/>
              <a:t>Parzych</a:t>
            </a:r>
            <a:r>
              <a:rPr lang="en-US" sz="3300" dirty="0"/>
              <a:t>, Chair</a:t>
            </a:r>
          </a:p>
          <a:p>
            <a:pPr marL="274238" indent="-274238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/>
              <a:t>Joselyn Rich</a:t>
            </a:r>
          </a:p>
          <a:p>
            <a:pPr marL="274238" indent="-274238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/>
              <a:t>Mantura Gallaghe</a:t>
            </a:r>
            <a:r>
              <a:rPr lang="en-US" dirty="0"/>
              <a:t>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212" y="1709060"/>
            <a:ext cx="5638820" cy="4402578"/>
          </a:xfrm>
        </p:spPr>
        <p:txBody>
          <a:bodyPr>
            <a:normAutofit fontScale="62500" lnSpcReduction="20000"/>
          </a:bodyPr>
          <a:lstStyle/>
          <a:p>
            <a:pPr marL="274238" indent="-274238">
              <a:buClr>
                <a:schemeClr val="accent3"/>
              </a:buClr>
              <a:buNone/>
              <a:defRPr/>
            </a:pPr>
            <a:endParaRPr lang="en-US" sz="18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The overall Public Safety  Budget is up </a:t>
            </a:r>
            <a:r>
              <a:rPr lang="en-US" sz="2799" dirty="0" smtClean="0"/>
              <a:t>$180,907 or 5.52%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Other Expenses is up </a:t>
            </a:r>
            <a:r>
              <a:rPr lang="en-US" sz="2799" dirty="0" smtClean="0"/>
              <a:t>$166,487 or 20.75%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Municipal Court, Public Defender, Fire Code Official  and Emergency Management Other Expenses remained flat.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 smtClean="0"/>
              <a:t>Aid to Volunteer Fire increased by </a:t>
            </a:r>
            <a:r>
              <a:rPr lang="en-US" sz="2799" dirty="0"/>
              <a:t>$</a:t>
            </a:r>
            <a:r>
              <a:rPr lang="en-US" sz="2799" dirty="0" smtClean="0"/>
              <a:t>159,850 due to an amendment to the Stipend Program approved by Council.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Salaries and Wages are up </a:t>
            </a:r>
            <a:r>
              <a:rPr lang="en-US" sz="2799" dirty="0" smtClean="0"/>
              <a:t>$14,420</a:t>
            </a:r>
            <a:r>
              <a:rPr lang="en-US" sz="2799" dirty="0"/>
              <a:t> </a:t>
            </a:r>
            <a:r>
              <a:rPr lang="en-US" sz="2799" dirty="0" smtClean="0"/>
              <a:t>or .58% Dispatch </a:t>
            </a:r>
            <a:r>
              <a:rPr lang="en-US" sz="2799" dirty="0" err="1"/>
              <a:t>Interlocal</a:t>
            </a:r>
            <a:r>
              <a:rPr lang="en-US" sz="2799" dirty="0"/>
              <a:t> Agreement increased by $</a:t>
            </a:r>
            <a:r>
              <a:rPr lang="en-US" sz="2799" dirty="0" smtClean="0"/>
              <a:t>5,837 </a:t>
            </a:r>
            <a:r>
              <a:rPr lang="en-US" sz="2799" dirty="0"/>
              <a:t>or 2%.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Animal </a:t>
            </a:r>
            <a:r>
              <a:rPr lang="en-US" sz="2799" dirty="0" smtClean="0"/>
              <a:t>Control is up slightly by $800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99"/>
              <a:t>Public Safety Functional Areas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79612" y="1611774"/>
            <a:ext cx="9144001" cy="4636625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100" dirty="0" smtClean="0"/>
              <a:t>Public </a:t>
            </a:r>
            <a:r>
              <a:rPr lang="en-US" altLang="en-US" sz="2100" dirty="0"/>
              <a:t>Safety includes the following function areas: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100" dirty="0"/>
          </a:p>
          <a:p>
            <a:r>
              <a:rPr lang="en-US" altLang="en-US" sz="2100" dirty="0"/>
              <a:t>Police</a:t>
            </a:r>
          </a:p>
          <a:p>
            <a:r>
              <a:rPr lang="en-US" altLang="en-US" sz="2100" dirty="0"/>
              <a:t>Fire Department/EMS</a:t>
            </a:r>
          </a:p>
          <a:p>
            <a:r>
              <a:rPr lang="en-US" altLang="en-US" sz="2100" dirty="0"/>
              <a:t>Municipal Court including Public Defender and Prosecutor</a:t>
            </a:r>
          </a:p>
          <a:p>
            <a:r>
              <a:rPr lang="en-US" altLang="en-US" sz="2100" dirty="0"/>
              <a:t>Uniform Fire Code</a:t>
            </a:r>
          </a:p>
          <a:p>
            <a:r>
              <a:rPr lang="en-US" altLang="en-US" sz="2100" dirty="0"/>
              <a:t>Office of Emergency Management</a:t>
            </a:r>
          </a:p>
          <a:p>
            <a:r>
              <a:rPr lang="en-US" altLang="en-US" sz="2100" dirty="0"/>
              <a:t>Fire Hydrant Service</a:t>
            </a:r>
          </a:p>
          <a:p>
            <a:r>
              <a:rPr lang="en-US" altLang="en-US" sz="2100" dirty="0"/>
              <a:t>Beach Patrol and Taggers</a:t>
            </a:r>
          </a:p>
          <a:p>
            <a:r>
              <a:rPr lang="en-US" altLang="en-US" sz="2100" dirty="0"/>
              <a:t>Animal Control</a:t>
            </a:r>
          </a:p>
        </p:txBody>
      </p:sp>
    </p:spTree>
    <p:extLst>
      <p:ext uri="{BB962C8B-B14F-4D97-AF65-F5344CB8AC3E}">
        <p14:creationId xmlns:p14="http://schemas.microsoft.com/office/powerpoint/2010/main" val="15715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066800"/>
          </a:xfrm>
        </p:spPr>
        <p:txBody>
          <a:bodyPr/>
          <a:lstStyle/>
          <a:p>
            <a:r>
              <a:rPr lang="en-US" dirty="0" smtClean="0"/>
              <a:t>Borough Leadership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1" y="1676400"/>
            <a:ext cx="9144001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Mayor Judith M. Davies-Dunhour</a:t>
            </a:r>
            <a:endParaRPr lang="en-US" dirty="0"/>
          </a:p>
          <a:p>
            <a:r>
              <a:rPr lang="en-US" dirty="0" smtClean="0"/>
              <a:t>Council Members:</a:t>
            </a:r>
          </a:p>
          <a:p>
            <a:pPr lvl="1"/>
            <a:r>
              <a:rPr lang="en-US" dirty="0" smtClean="0"/>
              <a:t>Karen M. Lane, Council President</a:t>
            </a:r>
          </a:p>
          <a:p>
            <a:pPr lvl="1"/>
            <a:r>
              <a:rPr lang="en-US" dirty="0" smtClean="0"/>
              <a:t>Joan T. Kramar</a:t>
            </a:r>
            <a:endParaRPr lang="en-US" dirty="0" smtClean="0"/>
          </a:p>
          <a:p>
            <a:pPr lvl="1"/>
            <a:r>
              <a:rPr lang="en-US" dirty="0" smtClean="0"/>
              <a:t>Joselyn O. Rich</a:t>
            </a:r>
            <a:endParaRPr lang="en-US" dirty="0" smtClean="0"/>
          </a:p>
          <a:p>
            <a:pPr lvl="1"/>
            <a:r>
              <a:rPr lang="en-US" dirty="0" smtClean="0"/>
              <a:t>Mantura Gallagher</a:t>
            </a:r>
            <a:endParaRPr lang="en-US" dirty="0" smtClean="0"/>
          </a:p>
          <a:p>
            <a:pPr lvl="1"/>
            <a:r>
              <a:rPr lang="en-US" dirty="0" smtClean="0"/>
              <a:t>Charles C. Krafczek</a:t>
            </a:r>
            <a:endParaRPr lang="en-US" dirty="0" smtClean="0"/>
          </a:p>
          <a:p>
            <a:pPr lvl="1"/>
            <a:r>
              <a:rPr lang="en-US" dirty="0" smtClean="0"/>
              <a:t>Ray Parzych</a:t>
            </a:r>
            <a:endParaRPr lang="en-US" dirty="0"/>
          </a:p>
          <a:p>
            <a:r>
              <a:rPr lang="en-US" dirty="0" smtClean="0"/>
              <a:t>Jill Gougher, Borough Administrator</a:t>
            </a:r>
          </a:p>
          <a:p>
            <a:r>
              <a:rPr lang="en-US" dirty="0" smtClean="0"/>
              <a:t>Suzanne Stanford, Borough Clerk</a:t>
            </a:r>
          </a:p>
          <a:p>
            <a:r>
              <a:rPr lang="en-US" dirty="0" smtClean="0"/>
              <a:t>James Craft, Chief Financial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00000">
              <a:srgbClr val="134251"/>
            </a:gs>
            <a:gs pos="100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14833"/>
              </p:ext>
            </p:extLst>
          </p:nvPr>
        </p:nvGraphicFramePr>
        <p:xfrm>
          <a:off x="1760137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8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 dirty="0" smtClean="0"/>
              <a:t>2018 </a:t>
            </a:r>
            <a:r>
              <a:rPr lang="en-US" altLang="en-US" sz="3599" dirty="0"/>
              <a:t>Public Works Summary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1446212" y="1770258"/>
            <a:ext cx="4113728" cy="4432733"/>
          </a:xfrm>
        </p:spPr>
        <p:txBody>
          <a:bodyPr anchor="ctr"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799" dirty="0"/>
              <a:t>  </a:t>
            </a:r>
            <a:r>
              <a:rPr lang="en-US" altLang="en-US" b="1" dirty="0" smtClean="0"/>
              <a:t>2018 </a:t>
            </a:r>
            <a:r>
              <a:rPr lang="en-US" altLang="en-US" b="1" dirty="0"/>
              <a:t>Public Works Committee</a:t>
            </a:r>
          </a:p>
          <a:p>
            <a:pPr algn="ctr" eaLnBrk="1" hangingPunct="1"/>
            <a:r>
              <a:rPr lang="en-US" altLang="en-US" dirty="0"/>
              <a:t>Joan T. Kramar, Chair</a:t>
            </a:r>
          </a:p>
          <a:p>
            <a:pPr algn="ctr" eaLnBrk="1" hangingPunct="1"/>
            <a:r>
              <a:rPr lang="en-US" altLang="en-US" dirty="0"/>
              <a:t>Karen Lane</a:t>
            </a:r>
          </a:p>
          <a:p>
            <a:pPr algn="ctr" eaLnBrk="1" hangingPunct="1"/>
            <a:r>
              <a:rPr lang="en-US" altLang="en-US" dirty="0"/>
              <a:t>Ray Parzych</a:t>
            </a:r>
          </a:p>
        </p:txBody>
      </p:sp>
      <p:sp>
        <p:nvSpPr>
          <p:cNvPr id="40964" name="Content Placeholder 3"/>
          <p:cNvSpPr>
            <a:spLocks noGrp="1"/>
          </p:cNvSpPr>
          <p:nvPr>
            <p:ph sz="half" idx="2"/>
          </p:nvPr>
        </p:nvSpPr>
        <p:spPr>
          <a:xfrm>
            <a:off x="5559940" y="1609723"/>
            <a:ext cx="5638820" cy="47538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600" dirty="0"/>
              <a:t>The Public Works budget has a overall increase of </a:t>
            </a:r>
            <a:r>
              <a:rPr lang="en-US" altLang="en-US" sz="1600" dirty="0" smtClean="0"/>
              <a:t>$78,550 </a:t>
            </a:r>
            <a:r>
              <a:rPr lang="en-US" altLang="en-US" sz="1600" dirty="0"/>
              <a:t>or </a:t>
            </a:r>
            <a:r>
              <a:rPr lang="en-US" altLang="en-US" sz="1600" dirty="0" smtClean="0"/>
              <a:t>3.7%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The Operating budgets have an increase of </a:t>
            </a:r>
            <a:r>
              <a:rPr lang="en-US" altLang="en-US" sz="1600" dirty="0" smtClean="0"/>
              <a:t>$50,950 </a:t>
            </a:r>
            <a:r>
              <a:rPr lang="en-US" altLang="en-US" sz="1600" dirty="0"/>
              <a:t>or </a:t>
            </a:r>
            <a:r>
              <a:rPr lang="en-US" altLang="en-US" sz="1600" dirty="0" smtClean="0"/>
              <a:t>8.99%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Public Works OE increased by </a:t>
            </a:r>
            <a:r>
              <a:rPr lang="en-US" altLang="en-US" sz="1600" dirty="0" smtClean="0"/>
              <a:t>$41,400.  </a:t>
            </a:r>
            <a:r>
              <a:rPr lang="en-US" altLang="en-US" sz="1600" dirty="0"/>
              <a:t>The biggest increase was for </a:t>
            </a:r>
            <a:r>
              <a:rPr lang="en-US" altLang="en-US" sz="1600" dirty="0" smtClean="0"/>
              <a:t>Uniform </a:t>
            </a:r>
            <a:r>
              <a:rPr lang="en-US" altLang="en-US" sz="1600" dirty="0"/>
              <a:t>Service Contracts</a:t>
            </a:r>
          </a:p>
          <a:p>
            <a:pPr eaLnBrk="1" hangingPunct="1"/>
            <a:r>
              <a:rPr lang="en-US" altLang="en-US" sz="1600" dirty="0"/>
              <a:t>Solid Waste Other Expenses increased by $1,000</a:t>
            </a:r>
          </a:p>
          <a:p>
            <a:pPr eaLnBrk="1" hangingPunct="1"/>
            <a:r>
              <a:rPr lang="en-US" altLang="en-US" sz="1600" dirty="0"/>
              <a:t>Building &amp; Grounds increased by </a:t>
            </a:r>
            <a:r>
              <a:rPr lang="en-US" altLang="en-US" sz="1600" dirty="0" smtClean="0"/>
              <a:t>$2,050 </a:t>
            </a:r>
            <a:r>
              <a:rPr lang="en-US" altLang="en-US" sz="1600" dirty="0"/>
              <a:t>due to increases in service contracts and creating a line item for uniforms. </a:t>
            </a:r>
          </a:p>
          <a:p>
            <a:pPr eaLnBrk="1" hangingPunct="1"/>
            <a:r>
              <a:rPr lang="en-US" altLang="en-US" sz="1600" dirty="0"/>
              <a:t>Safety Compliance </a:t>
            </a:r>
            <a:r>
              <a:rPr lang="en-US" altLang="en-US" sz="1600" dirty="0" smtClean="0"/>
              <a:t>increased by $2,100.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Landfill Fees increased by </a:t>
            </a:r>
            <a:r>
              <a:rPr lang="en-US" altLang="en-US" sz="1600" dirty="0" smtClean="0"/>
              <a:t>$4,400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Salaries and Wages increased by </a:t>
            </a:r>
            <a:r>
              <a:rPr lang="en-US" altLang="en-US" sz="1600" dirty="0" smtClean="0"/>
              <a:t>$27,600 </a:t>
            </a:r>
            <a:r>
              <a:rPr lang="en-US" altLang="en-US" sz="1600" dirty="0"/>
              <a:t>or </a:t>
            </a:r>
            <a:r>
              <a:rPr lang="en-US" altLang="en-US" sz="1600" dirty="0" smtClean="0"/>
              <a:t>1.8% </a:t>
            </a:r>
            <a:r>
              <a:rPr lang="en-US" altLang="en-US" sz="1600" dirty="0"/>
              <a:t>due to </a:t>
            </a:r>
            <a:r>
              <a:rPr lang="en-US" altLang="en-US" sz="1600" dirty="0" smtClean="0"/>
              <a:t>contractual </a:t>
            </a:r>
            <a:r>
              <a:rPr lang="en-US" altLang="en-US" sz="1600" dirty="0"/>
              <a:t>salaries</a:t>
            </a:r>
          </a:p>
        </p:txBody>
      </p:sp>
    </p:spTree>
    <p:extLst>
      <p:ext uri="{BB962C8B-B14F-4D97-AF65-F5344CB8AC3E}">
        <p14:creationId xmlns:p14="http://schemas.microsoft.com/office/powerpoint/2010/main" val="16465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99" dirty="0"/>
              <a:t>Public Works Functional Areas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79612" y="2057400"/>
            <a:ext cx="9144001" cy="41910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Public Works </a:t>
            </a:r>
            <a:r>
              <a:rPr lang="en-US" altLang="en-US" sz="2000" dirty="0" smtClean="0"/>
              <a:t>Departmental </a:t>
            </a:r>
            <a:r>
              <a:rPr lang="en-US" altLang="en-US" sz="2000" dirty="0"/>
              <a:t>Functional areas include: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DPW Labor Pool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Solid Waste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Grounds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Special Events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Safety Compliance</a:t>
            </a:r>
          </a:p>
        </p:txBody>
      </p:sp>
    </p:spTree>
    <p:extLst>
      <p:ext uri="{BB962C8B-B14F-4D97-AF65-F5344CB8AC3E}">
        <p14:creationId xmlns:p14="http://schemas.microsoft.com/office/powerpoint/2010/main" val="13543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1">
                <a:lumMod val="20000"/>
                <a:lumOff val="80000"/>
              </a:schemeClr>
            </a:gs>
            <a:gs pos="100000">
              <a:srgbClr val="134251"/>
            </a:gs>
            <a:gs pos="100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217023"/>
              </p:ext>
            </p:extLst>
          </p:nvPr>
        </p:nvGraphicFramePr>
        <p:xfrm>
          <a:off x="1827212" y="2286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 dirty="0" smtClean="0"/>
              <a:t>2018 </a:t>
            </a:r>
            <a:r>
              <a:rPr lang="en-US" altLang="en-US" sz="3599" dirty="0"/>
              <a:t>Natural Resources Summary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752143" y="1753038"/>
            <a:ext cx="4494629" cy="4434320"/>
          </a:xfrm>
        </p:spPr>
        <p:txBody>
          <a:bodyPr anchor="ctr"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 </a:t>
            </a:r>
            <a:endParaRPr lang="en-US" altLang="en-US" sz="2899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 </a:t>
            </a:r>
            <a:r>
              <a:rPr lang="en-US" altLang="en-US" sz="2000" b="1" dirty="0" smtClean="0"/>
              <a:t>2018 </a:t>
            </a:r>
            <a:r>
              <a:rPr lang="en-US" altLang="en-US" sz="2000" b="1" dirty="0"/>
              <a:t>Natural Resources Committee</a:t>
            </a:r>
          </a:p>
          <a:p>
            <a:pPr algn="ctr" eaLnBrk="1" hangingPunct="1"/>
            <a:r>
              <a:rPr lang="en-US" altLang="en-US" sz="2000" dirty="0"/>
              <a:t>Joselyn Rich, Chair</a:t>
            </a:r>
          </a:p>
          <a:p>
            <a:pPr algn="ctr" eaLnBrk="1" hangingPunct="1"/>
            <a:r>
              <a:rPr lang="en-US" altLang="en-US" sz="2000" dirty="0"/>
              <a:t>Joan Kramar</a:t>
            </a:r>
          </a:p>
          <a:p>
            <a:pPr algn="ctr" eaLnBrk="1" hangingPunct="1"/>
            <a:r>
              <a:rPr lang="en-US" altLang="en-US" sz="2000" dirty="0"/>
              <a:t>Ray Parzych</a:t>
            </a:r>
          </a:p>
        </p:txBody>
      </p:sp>
      <p:sp>
        <p:nvSpPr>
          <p:cNvPr id="44036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921268"/>
            <a:ext cx="4648240" cy="443273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/>
              <a:t>The Total Budget for Natural Resources for </a:t>
            </a:r>
            <a:r>
              <a:rPr lang="en-US" altLang="en-US" sz="2000" dirty="0" smtClean="0"/>
              <a:t>2018 </a:t>
            </a:r>
            <a:r>
              <a:rPr lang="en-US" altLang="en-US" sz="2000" dirty="0"/>
              <a:t>remained flat.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dirty="0"/>
              <a:t>Salaries of $25,000 which was moved from Public Works to Natural Resources </a:t>
            </a:r>
            <a:r>
              <a:rPr lang="en-US" altLang="en-US" sz="2000" dirty="0" smtClean="0"/>
              <a:t>2 years ago  </a:t>
            </a:r>
            <a:r>
              <a:rPr lang="en-US" altLang="en-US" sz="2000" dirty="0"/>
              <a:t>to better reflect expenses associated with the Bird Sanctuary  and Point maintenance saw no increase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Other Expenses remained at $61,000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20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99" dirty="0"/>
              <a:t>Natural Resources Functional Areas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Natural Resources Functional Areas include the preservation of: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Beach and Dunes</a:t>
            </a:r>
          </a:p>
          <a:p>
            <a:r>
              <a:rPr lang="en-US" altLang="en-US" sz="2000" dirty="0"/>
              <a:t>Back Bays</a:t>
            </a:r>
          </a:p>
          <a:p>
            <a:r>
              <a:rPr lang="en-US" altLang="en-US" sz="2000" dirty="0"/>
              <a:t>Bird Sanctuary</a:t>
            </a:r>
          </a:p>
          <a:p>
            <a:r>
              <a:rPr lang="en-US" altLang="en-US" sz="2000" dirty="0"/>
              <a:t>Stone Harbor Point</a:t>
            </a:r>
          </a:p>
        </p:txBody>
      </p:sp>
      <p:pic>
        <p:nvPicPr>
          <p:cNvPr id="7" name="Picture 6" descr="b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5809">
            <a:off x="5263598" y="4595589"/>
            <a:ext cx="2704396" cy="1890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GK_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3322">
            <a:off x="6365345" y="3021531"/>
            <a:ext cx="2818666" cy="1880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792">
            <a:off x="8529780" y="3058088"/>
            <a:ext cx="2536575" cy="19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899">
            <a:off x="7677499" y="4321391"/>
            <a:ext cx="2221235" cy="2195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468">
            <a:off x="4355002" y="3361764"/>
            <a:ext cx="3045743" cy="1521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9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6171C"/>
            </a:gs>
            <a:gs pos="100000">
              <a:srgbClr val="134251"/>
            </a:gs>
            <a:gs pos="0">
              <a:schemeClr val="accent1">
                <a:lumMod val="20000"/>
                <a:lumOff val="8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2612" y="152400"/>
            <a:ext cx="4572001" cy="990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2018 Budget Appropriations Natural Resources</a:t>
            </a:r>
            <a:endParaRPr lang="en-US" sz="25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62335"/>
              </p:ext>
            </p:extLst>
          </p:nvPr>
        </p:nvGraphicFramePr>
        <p:xfrm>
          <a:off x="6988562" y="1447800"/>
          <a:ext cx="4439850" cy="505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199" dirty="0" smtClean="0"/>
              <a:t>2018 </a:t>
            </a:r>
            <a:r>
              <a:rPr lang="en-US" altLang="en-US" sz="3199" dirty="0"/>
              <a:t>Recreation and Tourism Summary</a:t>
            </a:r>
          </a:p>
        </p:txBody>
      </p:sp>
      <p:sp>
        <p:nvSpPr>
          <p:cNvPr id="47107" name="Content Placeholder 6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b="1" dirty="0" smtClean="0"/>
              <a:t>2018  </a:t>
            </a:r>
            <a:r>
              <a:rPr lang="en-US" altLang="en-US" sz="2000" b="1" dirty="0"/>
              <a:t>Recreation &amp; Tourism Committee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000" b="1" dirty="0"/>
          </a:p>
          <a:p>
            <a:pPr algn="ctr" eaLnBrk="1" hangingPunct="1"/>
            <a:r>
              <a:rPr lang="en-US" altLang="en-US" sz="2000" b="1" dirty="0"/>
              <a:t>Mantura Gallagher, Chair</a:t>
            </a:r>
          </a:p>
          <a:p>
            <a:pPr algn="ctr" eaLnBrk="1" hangingPunct="1"/>
            <a:r>
              <a:rPr lang="en-US" altLang="en-US" sz="2000" b="1" dirty="0"/>
              <a:t>Joselyn Rich</a:t>
            </a:r>
          </a:p>
          <a:p>
            <a:pPr algn="ctr" eaLnBrk="1" hangingPunct="1"/>
            <a:r>
              <a:rPr lang="en-US" altLang="en-US" sz="2000" b="1" dirty="0"/>
              <a:t>Charles Krafczek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 Recreation and Tourism saw an overall increase of </a:t>
            </a:r>
            <a:r>
              <a:rPr lang="en-US" sz="2799" dirty="0" smtClean="0"/>
              <a:t>$5,200 or 1.91%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 smtClean="0"/>
              <a:t>Recreation  OE increased </a:t>
            </a:r>
            <a:r>
              <a:rPr lang="en-US" sz="2799" dirty="0"/>
              <a:t>by </a:t>
            </a:r>
            <a:r>
              <a:rPr lang="en-US" sz="2799" dirty="0" smtClean="0"/>
              <a:t>$200 or .10%.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Tourism remained flat.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Overall Salaries &amp; Wages increased by </a:t>
            </a:r>
            <a:r>
              <a:rPr lang="en-US" sz="2799" dirty="0" smtClean="0"/>
              <a:t>$5,000 or 2.12%</a:t>
            </a:r>
            <a:endParaRPr lang="en-US" sz="2799" dirty="0"/>
          </a:p>
        </p:txBody>
      </p:sp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4418449" y="2667198"/>
            <a:ext cx="184102" cy="3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 sz="1799"/>
          </a:p>
        </p:txBody>
      </p:sp>
    </p:spTree>
    <p:extLst>
      <p:ext uri="{BB962C8B-B14F-4D97-AF65-F5344CB8AC3E}">
        <p14:creationId xmlns:p14="http://schemas.microsoft.com/office/powerpoint/2010/main" val="31499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tx2">
                <a:lumMod val="75000"/>
              </a:schemeClr>
            </a:gs>
            <a:gs pos="100000">
              <a:srgbClr val="134251"/>
            </a:gs>
            <a:gs pos="8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381000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Recreation and Tourism Functional Areas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51012" y="2286000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Recreation and Tourism Functional Areas include: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Marina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55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lumMod val="20000"/>
                <a:lumOff val="80000"/>
              </a:schemeClr>
            </a:gs>
            <a:gs pos="100000">
              <a:srgbClr val="134251"/>
            </a:gs>
            <a:gs pos="93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70593"/>
              </p:ext>
            </p:extLst>
          </p:nvPr>
        </p:nvGraphicFramePr>
        <p:xfrm>
          <a:off x="1760137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6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48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212" y="228600"/>
            <a:ext cx="9448800" cy="1124419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Change in Current Fund Expenditures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28839"/>
              </p:ext>
            </p:extLst>
          </p:nvPr>
        </p:nvGraphicFramePr>
        <p:xfrm>
          <a:off x="1675963" y="1524002"/>
          <a:ext cx="9981048" cy="5146506"/>
        </p:xfrm>
        <a:graphic>
          <a:graphicData uri="http://schemas.openxmlformats.org/drawingml/2006/table">
            <a:tbl>
              <a:tblPr/>
              <a:tblGrid>
                <a:gridCol w="307951"/>
                <a:gridCol w="236097"/>
                <a:gridCol w="266890"/>
                <a:gridCol w="2853684"/>
                <a:gridCol w="2812625"/>
                <a:gridCol w="1710841"/>
                <a:gridCol w="1792960"/>
              </a:tblGrid>
              <a:tr h="288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Change over last year's budget appropriations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81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Breakdown: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Salary and Wage Increase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82,594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1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Other Expense - Change: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Grants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($3,084,022)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Statutory Expenses - Pension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52,175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Special Emergency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(55,000)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Change in Debt Service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460,209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Cash for Prior Capital Projects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175,650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Change in Capital Improvement Fund - Down Payments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140,000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General Government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254,188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($2,056,800)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2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589212" y="152400"/>
            <a:ext cx="8227457" cy="1142702"/>
          </a:xfrm>
        </p:spPr>
        <p:txBody>
          <a:bodyPr/>
          <a:lstStyle/>
          <a:p>
            <a:r>
              <a:rPr lang="en-US" altLang="en-US" dirty="0" smtClean="0"/>
              <a:t>Debt Service – Current Fund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600200"/>
            <a:ext cx="9906000" cy="4953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Debt Service is the annual principal and interest payments </a:t>
            </a:r>
          </a:p>
          <a:p>
            <a:pPr lvl="1">
              <a:defRPr/>
            </a:pPr>
            <a:r>
              <a:rPr lang="en-US" dirty="0" smtClean="0"/>
              <a:t>Current Fund totals $4,096,559.  There is an increase over 2017 of $460,209 or 12.66%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Three types of debt service payments</a:t>
            </a:r>
          </a:p>
          <a:p>
            <a:pPr lvl="2">
              <a:defRPr/>
            </a:pPr>
            <a:r>
              <a:rPr lang="en-US" b="1" dirty="0" smtClean="0"/>
              <a:t>General Obligation Loan – Serial bonds </a:t>
            </a:r>
          </a:p>
          <a:p>
            <a:pPr lvl="3">
              <a:defRPr/>
            </a:pPr>
            <a:r>
              <a:rPr lang="en-US" sz="1900" dirty="0" smtClean="0"/>
              <a:t>2006 Issue $1,610,000 outstanding, matures in 2018. Partially refunding in 2016</a:t>
            </a:r>
          </a:p>
          <a:p>
            <a:pPr lvl="3">
              <a:defRPr/>
            </a:pPr>
            <a:r>
              <a:rPr lang="en-US" sz="1900" dirty="0" smtClean="0"/>
              <a:t>2011 Issue $7,200,000 outstanding, matures in 2023. Interest rate between 3.0%-3.125%</a:t>
            </a:r>
          </a:p>
          <a:p>
            <a:pPr lvl="3">
              <a:defRPr/>
            </a:pPr>
            <a:r>
              <a:rPr lang="en-US" sz="1900" dirty="0" smtClean="0"/>
              <a:t>2016 Refunding Issue of 2006 Bonds, matures in 2018</a:t>
            </a:r>
          </a:p>
          <a:p>
            <a:pPr lvl="2">
              <a:defRPr/>
            </a:pPr>
            <a:r>
              <a:rPr lang="en-US" b="1" dirty="0" smtClean="0"/>
              <a:t>NJEIT Loan </a:t>
            </a:r>
            <a:r>
              <a:rPr lang="en-US" dirty="0" smtClean="0"/>
              <a:t>– $3,808,611.61 outstanding. Serial Bonds Issued by New Jersey Environmental Infrastructure Trust Fund.  Water/Sewer projects are pooled together across many towns and NJEIT Issues a bond with AAA rating to finance the projects.  Portions are interest free and may have loan forgiveness.</a:t>
            </a:r>
          </a:p>
          <a:p>
            <a:pPr lvl="3">
              <a:defRPr/>
            </a:pPr>
            <a:r>
              <a:rPr lang="en-US" sz="1700" dirty="0" smtClean="0"/>
              <a:t>2010 Issue, 2012 Issue, 2015 issue all in connection with Water/Sewer Improvements</a:t>
            </a:r>
          </a:p>
          <a:p>
            <a:pPr lvl="2">
              <a:defRPr/>
            </a:pPr>
            <a:r>
              <a:rPr lang="en-US" b="1" dirty="0" smtClean="0"/>
              <a:t>Bond Anticipation Notes (BANs) </a:t>
            </a:r>
            <a:r>
              <a:rPr lang="en-US" dirty="0" smtClean="0"/>
              <a:t>– $19,500.000 at 1.176% NIC. One year financing issued as needed to fund projects.  We must make principal payments after 3 years.  Eventually rolled into Serial Bonds.</a:t>
            </a:r>
          </a:p>
          <a:p>
            <a:pPr lvl="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0684" y="705559"/>
            <a:ext cx="8227457" cy="895117"/>
          </a:xfrm>
        </p:spPr>
        <p:txBody>
          <a:bodyPr/>
          <a:lstStyle/>
          <a:p>
            <a:r>
              <a:rPr lang="en-US" altLang="en-US" smtClean="0"/>
              <a:t>Debt Creation – Current Fund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980684" y="1753037"/>
            <a:ext cx="8227457" cy="438829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Debt is authorized through a Capital Improvement Ordinance passed by Borough Council.  </a:t>
            </a:r>
          </a:p>
          <a:p>
            <a:pPr lvl="1"/>
            <a:r>
              <a:rPr lang="en-US" altLang="en-US" sz="1999" dirty="0"/>
              <a:t>Each project contains a description of the project, estimated life, total cost,  minimum 5% down payment, and the balance is debt authorized.</a:t>
            </a:r>
          </a:p>
          <a:p>
            <a:pPr lvl="2"/>
            <a:r>
              <a:rPr lang="en-US" altLang="en-US" sz="1999" dirty="0"/>
              <a:t>Down payment is appropriated in the Current Fund, Sheet 26, titled Capital Improvement Fund.</a:t>
            </a:r>
          </a:p>
          <a:p>
            <a:pPr lvl="3"/>
            <a:r>
              <a:rPr lang="en-US" altLang="en-US" dirty="0" smtClean="0"/>
              <a:t>This year’s appropriation is $350,000</a:t>
            </a:r>
          </a:p>
          <a:p>
            <a:pPr lvl="1"/>
            <a:r>
              <a:rPr lang="en-US" altLang="en-US" sz="1999" dirty="0"/>
              <a:t>Not all debt authorized is financed from Serial Bonds/NJEIT/BANS.</a:t>
            </a:r>
          </a:p>
          <a:p>
            <a:pPr lvl="2"/>
            <a:r>
              <a:rPr lang="en-US" altLang="en-US" sz="1999" dirty="0"/>
              <a:t>Listed as Authorized but not issued, totals $11,254,131.05.</a:t>
            </a:r>
          </a:p>
          <a:p>
            <a:pPr lvl="2"/>
            <a:r>
              <a:rPr lang="en-US" altLang="en-US" sz="1999" dirty="0"/>
              <a:t>BANS are not issued until need is expected.  Some project balances will be canceled before issuing Serial Bonds.</a:t>
            </a:r>
          </a:p>
          <a:p>
            <a:pPr lvl="1"/>
            <a:endParaRPr lang="en-US" altLang="en-US" dirty="0" smtClean="0"/>
          </a:p>
          <a:p>
            <a:pPr lvl="3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1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79612" y="228600"/>
            <a:ext cx="9144001" cy="1219200"/>
          </a:xfrm>
        </p:spPr>
        <p:txBody>
          <a:bodyPr/>
          <a:lstStyle/>
          <a:p>
            <a:r>
              <a:rPr lang="en-US" altLang="en-US" dirty="0" smtClean="0"/>
              <a:t>Debt – Annual Debt Statement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of the debt mentioned is included in an annual report – ‘Annual Debt Statement’ (ADS) that is required to be filed by January 30 after year end.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ADS also includes debt from the Water/Sewer utility.  However, if the utility is “self-liquidating”, Revenues are greater than expenditures, the debt is not included in the debt limit.</a:t>
            </a:r>
          </a:p>
          <a:p>
            <a:pPr lvl="1"/>
            <a:r>
              <a:rPr lang="en-US" altLang="en-US" dirty="0" smtClean="0"/>
              <a:t>Debt limit is 3.5% of the 3 year equalized valuation of real property.  This year that limit is $150,749,523.46.  </a:t>
            </a:r>
          </a:p>
          <a:p>
            <a:pPr lvl="2"/>
            <a:r>
              <a:rPr lang="en-US" altLang="en-US" sz="2000" dirty="0" smtClean="0"/>
              <a:t>At 12/31/17, net debt totaled $36,272,760, as a percentage of equalized valuation was .842%.</a:t>
            </a:r>
          </a:p>
        </p:txBody>
      </p:sp>
    </p:spTree>
    <p:extLst>
      <p:ext uri="{BB962C8B-B14F-4D97-AF65-F5344CB8AC3E}">
        <p14:creationId xmlns:p14="http://schemas.microsoft.com/office/powerpoint/2010/main" val="30794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292226" y="304800"/>
          <a:ext cx="10896599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7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979612" y="228600"/>
            <a:ext cx="8227457" cy="818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General Capital </a:t>
            </a:r>
            <a:r>
              <a:rPr lang="en-US" altLang="en-US" sz="3199" i="1" dirty="0"/>
              <a:t>highlights</a:t>
            </a:r>
            <a:endParaRPr lang="en-US" altLang="en-US" i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35616"/>
              </p:ext>
            </p:extLst>
          </p:nvPr>
        </p:nvGraphicFramePr>
        <p:xfrm>
          <a:off x="3960812" y="1143000"/>
          <a:ext cx="6551493" cy="542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629"/>
                <a:gridCol w="2056864"/>
              </a:tblGrid>
              <a:tr h="36571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 Road Improvements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$4,080,000</a:t>
                      </a:r>
                    </a:p>
                  </a:txBody>
                  <a:tcPr marL="91416" marR="91416" marT="45714" marB="45714"/>
                </a:tc>
              </a:tr>
              <a:tr h="639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Beach &amp; Bay Improvements ($50k each)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$100,000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Recycling/Trash</a:t>
                      </a:r>
                      <a:r>
                        <a:rPr lang="en-US" sz="1800" baseline="0" dirty="0" smtClean="0"/>
                        <a:t> Truck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$230,000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Bulkhead</a:t>
                      </a:r>
                      <a:r>
                        <a:rPr lang="en-US" sz="1800" baseline="0" dirty="0" smtClean="0"/>
                        <a:t> - </a:t>
                      </a:r>
                      <a:r>
                        <a:rPr lang="en-US" sz="1800" dirty="0" smtClean="0"/>
                        <a:t>114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Streets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$400,000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6400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ADA Improvements &amp; Restroom Renovation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$400,000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Beach Tractor/Loader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$160,000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Police Equipment/Vehicle/Computer/*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$92,000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Building</a:t>
                      </a:r>
                      <a:r>
                        <a:rPr lang="en-US" sz="1800" baseline="0" dirty="0" smtClean="0"/>
                        <a:t> Improvements – Borough Hall *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$20,000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9141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Beach</a:t>
                      </a:r>
                      <a:r>
                        <a:rPr lang="en-US" sz="1800" baseline="0" dirty="0" smtClean="0"/>
                        <a:t> Patrol Equipment/Stands/Building Improvements*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$59,000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639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</a:t>
                      </a:r>
                      <a:r>
                        <a:rPr lang="en-US" sz="1800" baseline="0" dirty="0" smtClean="0"/>
                        <a:t> Public Work Items/Improvements *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$199,000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</a:tbl>
          </a:graphicData>
        </a:graphic>
      </p:graphicFrame>
      <p:sp>
        <p:nvSpPr>
          <p:cNvPr id="52265" name="TextBox 2"/>
          <p:cNvSpPr txBox="1">
            <a:spLocks noChangeArrowheads="1"/>
          </p:cNvSpPr>
          <p:nvPr/>
        </p:nvSpPr>
        <p:spPr bwMode="auto">
          <a:xfrm>
            <a:off x="227012" y="6248400"/>
            <a:ext cx="3686803" cy="3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1799" dirty="0"/>
              <a:t>* Project funded 100% with Surplus</a:t>
            </a:r>
          </a:p>
        </p:txBody>
      </p:sp>
    </p:spTree>
    <p:extLst>
      <p:ext uri="{BB962C8B-B14F-4D97-AF65-F5344CB8AC3E}">
        <p14:creationId xmlns:p14="http://schemas.microsoft.com/office/powerpoint/2010/main" val="26879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012" y="2819400"/>
            <a:ext cx="3808988" cy="2285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799" dirty="0"/>
              <a:t>Water and Sewer </a:t>
            </a:r>
            <a:r>
              <a:rPr lang="en-US" sz="4799" dirty="0" smtClean="0"/>
              <a:t>2018 </a:t>
            </a:r>
            <a:r>
              <a:rPr lang="en-US" sz="4799" dirty="0"/>
              <a:t>Budget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4275" name="Picture Placeholder 4" descr="Water Tower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3" b="11833"/>
          <a:stretch>
            <a:fillRect/>
          </a:stretch>
        </p:blipFill>
        <p:spPr>
          <a:xfrm>
            <a:off x="6475412" y="990600"/>
            <a:ext cx="4587568" cy="466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6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/>
              <a:t>Water &amp; Sewer Utility Fund Summary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0000" lnSpcReduction="2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/>
              <a:t>Water &amp; Sewer Utility Fund Committee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3200" b="1" dirty="0"/>
          </a:p>
          <a:p>
            <a:pPr algn="ctr" eaLnBrk="1" hangingPunct="1"/>
            <a:r>
              <a:rPr lang="en-US" altLang="en-US" sz="3200" b="1" dirty="0"/>
              <a:t>Charles Krafczek, Chair</a:t>
            </a:r>
          </a:p>
          <a:p>
            <a:pPr algn="ctr" eaLnBrk="1" hangingPunct="1"/>
            <a:r>
              <a:rPr lang="en-US" altLang="en-US" sz="3200" b="1" dirty="0" smtClean="0"/>
              <a:t>Joan Kramar</a:t>
            </a:r>
            <a:endParaRPr lang="en-US" altLang="en-US" sz="3200" b="1" dirty="0"/>
          </a:p>
          <a:p>
            <a:pPr algn="ctr" eaLnBrk="1" hangingPunct="1"/>
            <a:r>
              <a:rPr lang="en-US" altLang="en-US" sz="3200" b="1" dirty="0" smtClean="0"/>
              <a:t>Karen Lane</a:t>
            </a:r>
            <a:endParaRPr lang="en-US" altLang="en-US" sz="32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399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876799" cy="4419600"/>
          </a:xfrm>
        </p:spPr>
        <p:txBody>
          <a:bodyPr>
            <a:normAutofit fontScale="70000" lnSpcReduction="20000"/>
          </a:bodyPr>
          <a:lstStyle/>
          <a:p>
            <a:pPr marL="274238" indent="-274238" algn="just">
              <a:buClr>
                <a:schemeClr val="accent3"/>
              </a:buClr>
              <a:buNone/>
              <a:defRPr/>
            </a:pPr>
            <a:r>
              <a:rPr lang="en-US" sz="2799" dirty="0"/>
              <a:t>There is an overall increase in the Utility Budget of </a:t>
            </a:r>
            <a:r>
              <a:rPr lang="en-US" sz="2799" dirty="0" smtClean="0"/>
              <a:t>$216,766 or 5.52%</a:t>
            </a:r>
            <a:endParaRPr lang="en-US" sz="2799" dirty="0"/>
          </a:p>
          <a:p>
            <a:pPr marL="274238" indent="-274238" algn="just">
              <a:buClr>
                <a:schemeClr val="accent3"/>
              </a:buClr>
              <a:buNone/>
              <a:defRPr/>
            </a:pP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There is a </a:t>
            </a:r>
            <a:r>
              <a:rPr lang="en-US" sz="2799" dirty="0" smtClean="0"/>
              <a:t>increase </a:t>
            </a:r>
            <a:r>
              <a:rPr lang="en-US" sz="2799" dirty="0"/>
              <a:t>in Other Expenses of </a:t>
            </a:r>
            <a:r>
              <a:rPr lang="en-US" sz="2799" dirty="0" smtClean="0"/>
              <a:t>$6,700 or 1.29%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Cape May County MUA Fee:  There is a </a:t>
            </a:r>
            <a:r>
              <a:rPr lang="en-US" sz="2799" dirty="0" smtClean="0"/>
              <a:t>decrease </a:t>
            </a:r>
            <a:r>
              <a:rPr lang="en-US" sz="2799" dirty="0"/>
              <a:t>of </a:t>
            </a:r>
            <a:r>
              <a:rPr lang="en-US" sz="2799" dirty="0" smtClean="0"/>
              <a:t>$99,960 </a:t>
            </a:r>
            <a:r>
              <a:rPr lang="en-US" sz="2799" dirty="0"/>
              <a:t>or </a:t>
            </a:r>
            <a:r>
              <a:rPr lang="en-US" sz="2799" dirty="0" smtClean="0"/>
              <a:t>6.04%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Debt Service increased by </a:t>
            </a:r>
            <a:r>
              <a:rPr lang="en-US" sz="2799" dirty="0" smtClean="0"/>
              <a:t>$249,664 </a:t>
            </a:r>
            <a:r>
              <a:rPr lang="en-US" sz="2799" dirty="0"/>
              <a:t>or </a:t>
            </a:r>
            <a:r>
              <a:rPr lang="en-US" sz="2799" dirty="0" smtClean="0"/>
              <a:t>19.64 </a:t>
            </a:r>
            <a:r>
              <a:rPr lang="en-US" sz="2799" dirty="0"/>
              <a:t>%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Statutory Charges </a:t>
            </a:r>
            <a:r>
              <a:rPr lang="en-US" sz="2799" dirty="0" smtClean="0"/>
              <a:t>remained flat.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 smtClean="0"/>
              <a:t>Capital Increased by $60,000</a:t>
            </a:r>
            <a:endParaRPr lang="en-US" sz="2799" dirty="0"/>
          </a:p>
          <a:p>
            <a:pPr marL="274238" indent="-274238" algn="just">
              <a:buClr>
                <a:schemeClr val="accent3"/>
              </a:buClr>
              <a:buNone/>
              <a:defRPr/>
            </a:pP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23634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99"/>
              <a:t>Water &amp; Sewer Functional Areas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Water and Sewer Functional Areas include: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Operation of Sanitary Sewer Pump Stations</a:t>
            </a:r>
          </a:p>
          <a:p>
            <a:r>
              <a:rPr lang="en-US" altLang="en-US" sz="2000" dirty="0"/>
              <a:t>Operation of Water System</a:t>
            </a:r>
          </a:p>
          <a:p>
            <a:r>
              <a:rPr lang="en-US" altLang="en-US" sz="2000" dirty="0"/>
              <a:t>Maintenance of Sanitary Sewer Pump Stations</a:t>
            </a:r>
          </a:p>
          <a:p>
            <a:r>
              <a:rPr lang="en-US" altLang="en-US" sz="2000" dirty="0"/>
              <a:t>Maintenance of Water System, Water Tower and Water Wells</a:t>
            </a:r>
          </a:p>
          <a:p>
            <a:r>
              <a:rPr lang="en-US" altLang="en-US" sz="2000" dirty="0"/>
              <a:t>Collection of Water and Sewer Rents</a:t>
            </a:r>
          </a:p>
        </p:txBody>
      </p:sp>
    </p:spTree>
    <p:extLst>
      <p:ext uri="{BB962C8B-B14F-4D97-AF65-F5344CB8AC3E}">
        <p14:creationId xmlns:p14="http://schemas.microsoft.com/office/powerpoint/2010/main" val="26501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65" y="152400"/>
            <a:ext cx="8303637" cy="8196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dirty="0" smtClean="0"/>
              <a:t>Water/Sewer Fund Revenue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79984"/>
              </p:ext>
            </p:extLst>
          </p:nvPr>
        </p:nvGraphicFramePr>
        <p:xfrm>
          <a:off x="1513958" y="972098"/>
          <a:ext cx="9609654" cy="568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7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rgbClr val="134251"/>
            </a:gs>
            <a:gs pos="47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3" y="381000"/>
            <a:ext cx="8303637" cy="591158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Water Sewer Fund Appropriations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376736"/>
              </p:ext>
            </p:extLst>
          </p:nvPr>
        </p:nvGraphicFramePr>
        <p:xfrm>
          <a:off x="1371242" y="972159"/>
          <a:ext cx="10209570" cy="58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20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171C"/>
            </a:gs>
            <a:gs pos="87000">
              <a:schemeClr val="bg2">
                <a:lumMod val="75000"/>
                <a:lumOff val="25000"/>
              </a:schemeClr>
            </a:gs>
            <a:gs pos="25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5963" y="152400"/>
            <a:ext cx="8303637" cy="895879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Change in Current Fund Revenues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23174"/>
              </p:ext>
            </p:extLst>
          </p:nvPr>
        </p:nvGraphicFramePr>
        <p:xfrm>
          <a:off x="1522413" y="1219202"/>
          <a:ext cx="9220200" cy="5409371"/>
        </p:xfrm>
        <a:graphic>
          <a:graphicData uri="http://schemas.openxmlformats.org/drawingml/2006/table">
            <a:tbl>
              <a:tblPr/>
              <a:tblGrid>
                <a:gridCol w="236944"/>
                <a:gridCol w="267850"/>
                <a:gridCol w="2863927"/>
                <a:gridCol w="2376304"/>
                <a:gridCol w="1675776"/>
                <a:gridCol w="1799399"/>
              </a:tblGrid>
              <a:tr h="3587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Change in Revenues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4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08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Breakdown: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Increase </a:t>
                      </a:r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in use of Surplus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$65,380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Increase in Local </a:t>
                      </a:r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Revenues/State </a:t>
                      </a:r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Aid/</a:t>
                      </a:r>
                      <a:r>
                        <a:rPr lang="en-US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Misc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75,808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Decrease in Grants W/Offsetting Appropriations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(3,084,022)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Other Special Items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1,129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($2,941,706)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9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Change in Local Tax Levy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$967,500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9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Total Change in Revenues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04800"/>
            <a:ext cx="9144001" cy="1219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dirty="0" smtClean="0"/>
              <a:t>Water/Sewer Capital </a:t>
            </a:r>
            <a:r>
              <a:rPr lang="en-US" sz="3199" i="1" dirty="0"/>
              <a:t>highlights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89140"/>
              </p:ext>
            </p:extLst>
          </p:nvPr>
        </p:nvGraphicFramePr>
        <p:xfrm>
          <a:off x="3123018" y="1905000"/>
          <a:ext cx="6857188" cy="396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91"/>
                <a:gridCol w="1714297"/>
              </a:tblGrid>
              <a:tr h="4015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1416" marR="91416" marT="45702" marB="45702"/>
                </a:tc>
              </a:tr>
              <a:tr h="759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Various Infrastructure/Road</a:t>
                      </a:r>
                      <a:r>
                        <a:rPr lang="en-US" sz="2000" baseline="0" dirty="0" smtClean="0"/>
                        <a:t> Improvements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$1,620,000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4292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Meter/IRT Upgrades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$200,000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759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Storm Water</a:t>
                      </a:r>
                      <a:r>
                        <a:rPr lang="en-US" sz="2000" baseline="0" dirty="0" smtClean="0"/>
                        <a:t> Vaults &amp; Pipe Installation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$100,000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4292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Sewer Camera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$98,000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759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SCATA Well &amp; Lift Remote Monitoring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$50,000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4292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Outfall</a:t>
                      </a:r>
                      <a:r>
                        <a:rPr lang="en-US" sz="2000" baseline="0" dirty="0" smtClean="0"/>
                        <a:t> Duck Bill Replacement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$30,000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8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580">
              <a:schemeClr val="accent1">
                <a:lumMod val="60000"/>
                <a:lumOff val="4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100000">
              <a:srgbClr val="134251"/>
            </a:gs>
            <a:gs pos="100000">
              <a:schemeClr val="tx2">
                <a:lumMod val="7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1752600"/>
            <a:ext cx="11201400" cy="28931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view this presentation and additional Financial Information click on or go to the following link found on the Borough of Stone Harbor’s Municipal Website:</a:t>
            </a:r>
          </a:p>
          <a:p>
            <a:endParaRPr lang="en-US" sz="2800" b="1" dirty="0" smtClean="0"/>
          </a:p>
          <a:p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http://stoneharbor.nj.org/departments/finance/department-of-finance/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2">
                <a:lumMod val="90000"/>
                <a:lumOff val="10000"/>
              </a:schemeClr>
            </a:gs>
            <a:gs pos="87000">
              <a:srgbClr val="134251"/>
            </a:gs>
            <a:gs pos="2000">
              <a:schemeClr val="bg2">
                <a:lumMod val="50000"/>
                <a:lumOff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2362200"/>
            <a:ext cx="2133598" cy="6856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799" dirty="0"/>
              <a:t>2% Levy CAP Calculation</a:t>
            </a:r>
          </a:p>
        </p:txBody>
      </p:sp>
      <p:graphicFrame>
        <p:nvGraphicFramePr>
          <p:cNvPr id="820344" name="Group 1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272931"/>
              </p:ext>
            </p:extLst>
          </p:nvPr>
        </p:nvGraphicFramePr>
        <p:xfrm>
          <a:off x="3579812" y="152400"/>
          <a:ext cx="7696200" cy="6553204"/>
        </p:xfrm>
        <a:graphic>
          <a:graphicData uri="http://schemas.openxmlformats.org/drawingml/2006/table">
            <a:tbl>
              <a:tblPr/>
              <a:tblGrid>
                <a:gridCol w="240871"/>
                <a:gridCol w="308420"/>
                <a:gridCol w="3732254"/>
                <a:gridCol w="1798753"/>
                <a:gridCol w="1615902"/>
              </a:tblGrid>
              <a:tr h="2863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Prior Year Amount to be Raised by Taxation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10,882,500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Less:  Deferred Charges/Emergencies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(67,250.00)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 Prior Year Tax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Local Purpose Tax for CAP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10,815,250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Calculation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Plus 2% CAP Increase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216,305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Adjusted Tax levy Prior to Exclusions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11,031,555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Exclusions: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Year Deferred Charges: Emergencies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87,250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Debt Service/Capital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731,434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Pension Obligation Increase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24,815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Exclusions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843,499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 Cancelled or Unexpended Exclusions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7,775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Adjusted Tax Levy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11,867,279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Additions: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Ratables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New Construction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Prior Year's Tax Rate (Local)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Prior Year Cap Banks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1,142,393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 Allowable Amount To Be Raised By Taxation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13,009,672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Amount To Be Raised By Taxation - Budget Sheet 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11,850,000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 2% Levy CAP With Banking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(1,159,672)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2">
                <a:lumMod val="50000"/>
                <a:lumOff val="50000"/>
              </a:schemeClr>
            </a:gs>
            <a:gs pos="100000">
              <a:srgbClr val="134251"/>
            </a:gs>
            <a:gs pos="4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5713412" y="152400"/>
            <a:ext cx="6399212" cy="1066800"/>
          </a:xfrm>
        </p:spPr>
        <p:txBody>
          <a:bodyPr/>
          <a:lstStyle/>
          <a:p>
            <a:pPr algn="ctr" eaLnBrk="1" hangingPunct="1"/>
            <a:r>
              <a:rPr lang="en-US" altLang="en-US" sz="2799" b="1" dirty="0"/>
              <a:t>STATUS OF SPENDING “CAPS”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686350"/>
              </p:ext>
            </p:extLst>
          </p:nvPr>
        </p:nvGraphicFramePr>
        <p:xfrm>
          <a:off x="3122612" y="1371600"/>
          <a:ext cx="6704864" cy="521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4" imgW="5896043" imgH="5343525" progId="Excel.Sheet.12">
                  <p:embed/>
                </p:oleObj>
              </mc:Choice>
              <mc:Fallback>
                <p:oleObj name="Worksheet" r:id="rId4" imgW="5896043" imgH="534352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1371600"/>
                        <a:ext cx="6704864" cy="521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0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  <a:lumOff val="50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2" y="381000"/>
            <a:ext cx="9447768" cy="1143417"/>
          </a:xfrm>
          <a:ln>
            <a:miter lim="800000"/>
            <a:headEnd/>
            <a:tailEnd/>
          </a:ln>
          <a:ex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200" b="1" dirty="0"/>
              <a:t>Local Tax Levy and Assessed Values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91684"/>
              </p:ext>
            </p:extLst>
          </p:nvPr>
        </p:nvGraphicFramePr>
        <p:xfrm>
          <a:off x="2209226" y="1752597"/>
          <a:ext cx="9676386" cy="4806214"/>
        </p:xfrm>
        <a:graphic>
          <a:graphicData uri="http://schemas.openxmlformats.org/drawingml/2006/table">
            <a:tbl>
              <a:tblPr/>
              <a:tblGrid>
                <a:gridCol w="3533626"/>
                <a:gridCol w="1787360"/>
                <a:gridCol w="1787360"/>
                <a:gridCol w="1581913"/>
                <a:gridCol w="986127"/>
              </a:tblGrid>
              <a:tr h="61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Local Tax Levy and Assessed Values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"/>
                        </a:rPr>
                        <a:t>2018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"/>
                        </a:rPr>
                        <a:t>2017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"/>
                        </a:rPr>
                        <a:t>Change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Local Purpose Tax Levy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11,850,000.00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10,882,500.00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$967,500.00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8.89%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Local Tax Rate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0.245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0.245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0.000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0.00%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Assessed Valuation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      </a:t>
                      </a:r>
                      <a:r>
                        <a:rPr lang="en-US" sz="1800" b="1" i="0" u="none" strike="noStrike" dirty="0" smtClean="0">
                          <a:latin typeface="Arial"/>
                        </a:rPr>
                        <a:t> 4,838,376,030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     </a:t>
                      </a:r>
                      <a:r>
                        <a:rPr lang="en-US" sz="18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latin typeface="Arial"/>
                        </a:rPr>
                        <a:t>4,436,817,630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latin typeface="Arial"/>
                        </a:rPr>
                        <a:t> 401,558,400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9.05%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125" y="457974"/>
            <a:ext cx="7496127" cy="114270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US" dirty="0" smtClean="0"/>
              <a:t>CONDITION OF SURPLUS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90125" y="2133937"/>
          <a:ext cx="7541836" cy="37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65"/>
                <a:gridCol w="1683032"/>
                <a:gridCol w="1788270"/>
                <a:gridCol w="1632769"/>
              </a:tblGrid>
              <a:tr h="8407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BUDGET YEAR</a:t>
                      </a:r>
                      <a:endParaRPr lang="en-US" sz="18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PRIOR YEAR</a:t>
                      </a:r>
                      <a:endParaRPr lang="en-US" sz="18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CHANGE</a:t>
                      </a:r>
                      <a:endParaRPr lang="en-US" sz="1800" dirty="0"/>
                    </a:p>
                  </a:txBody>
                  <a:tcPr marL="91416" marR="91416" marT="45714" marB="45714" anchor="ctr"/>
                </a:tc>
              </a:tr>
              <a:tr h="4870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2,806,069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2,620,986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185,083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48708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7009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</a:t>
                      </a:r>
                      <a:r>
                        <a:rPr lang="en-US" sz="2000" baseline="0" dirty="0" smtClean="0"/>
                        <a:t> to Fund Budget</a:t>
                      </a:r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1,560,843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1,495,464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65,379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48708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7008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Remaining Balance</a:t>
                      </a:r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1,245,226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1,125,522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119,704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drumroll.wav"/>
          </p:stSnd>
        </p:sndAc>
      </p:transition>
    </mc:Choice>
    <mc:Fallback xmlns="">
      <p:transition spd="med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>
                <a:lumMod val="75000"/>
                <a:lumOff val="25000"/>
              </a:schemeClr>
            </a:gs>
            <a:gs pos="96000">
              <a:srgbClr val="134251"/>
            </a:gs>
            <a:gs pos="40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75072"/>
              </p:ext>
            </p:extLst>
          </p:nvPr>
        </p:nvGraphicFramePr>
        <p:xfrm>
          <a:off x="2741612" y="685798"/>
          <a:ext cx="8001000" cy="5334003"/>
        </p:xfrm>
        <a:graphic>
          <a:graphicData uri="http://schemas.openxmlformats.org/drawingml/2006/table">
            <a:tbl>
              <a:tblPr/>
              <a:tblGrid>
                <a:gridCol w="777033"/>
                <a:gridCol w="777033"/>
                <a:gridCol w="364234"/>
                <a:gridCol w="1930436"/>
                <a:gridCol w="2076132"/>
                <a:gridCol w="2076132"/>
              </a:tblGrid>
              <a:tr h="60007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Surplus Regeneration 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2017 </a:t>
                      </a: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vs 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2017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Balance as 12/31/PR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  2,620,985.81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  2,801,407.63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Excess from Operations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1,680,547.39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1,331,998.65 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Used in Budget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(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1,495,463.96)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$</a:t>
                      </a:r>
                      <a:r>
                        <a:rPr lang="en-US" sz="17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(1,512,420.47)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Balance as of 12/31/CR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2,806,069.24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  2,620,985.81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Percentage used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59%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54%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1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0262f94-9f35-4ac3-9a90-690165a166b7"/>
    <ds:schemaRef ds:uri="a4f35948-e619-41b3-aa29-22878b09cfd2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1986</Words>
  <Application>Microsoft Office PowerPoint</Application>
  <PresentationFormat>Custom</PresentationFormat>
  <Paragraphs>518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Century Gothic</vt:lpstr>
      <vt:lpstr>Constantia</vt:lpstr>
      <vt:lpstr>Times New Roman</vt:lpstr>
      <vt:lpstr>Wingdings 2</vt:lpstr>
      <vt:lpstr>Ocean Waves 16x9</vt:lpstr>
      <vt:lpstr>Worksheet</vt:lpstr>
      <vt:lpstr>Borough of Stone Harbor</vt:lpstr>
      <vt:lpstr>Borough Leadership</vt:lpstr>
      <vt:lpstr>Change in Current Fund Expenditures</vt:lpstr>
      <vt:lpstr>Change in Current Fund Revenues</vt:lpstr>
      <vt:lpstr>2% Levy CAP Calculation</vt:lpstr>
      <vt:lpstr>STATUS OF SPENDING “CAPS”</vt:lpstr>
      <vt:lpstr>Local Tax Levy and Assessed Values</vt:lpstr>
      <vt:lpstr>CONDITION OF SURPLUS</vt:lpstr>
      <vt:lpstr>PowerPoint Presentation</vt:lpstr>
      <vt:lpstr>Tax Rates in Cape May County</vt:lpstr>
      <vt:lpstr>Tax Rates in Cape May County</vt:lpstr>
      <vt:lpstr>PERCENTAGE OF TAX COLLECTION</vt:lpstr>
      <vt:lpstr>Current Fund Revenue</vt:lpstr>
      <vt:lpstr>Current Fund Appropriations</vt:lpstr>
      <vt:lpstr>2018 Administration &amp; Finance Summary</vt:lpstr>
      <vt:lpstr>Administration &amp; Finance Functional Areas</vt:lpstr>
      <vt:lpstr>PowerPoint Presentation</vt:lpstr>
      <vt:lpstr>2018 Public Safety Summary</vt:lpstr>
      <vt:lpstr>Public Safety Functional Areas</vt:lpstr>
      <vt:lpstr>PowerPoint Presentation</vt:lpstr>
      <vt:lpstr>2018 Public Works Summary</vt:lpstr>
      <vt:lpstr>Public Works Functional Areas</vt:lpstr>
      <vt:lpstr>PowerPoint Presentation</vt:lpstr>
      <vt:lpstr>2018 Natural Resources Summary</vt:lpstr>
      <vt:lpstr>Natural Resources Functional Areas</vt:lpstr>
      <vt:lpstr>2018 Budget Appropriations Natural Resources</vt:lpstr>
      <vt:lpstr>2018 Recreation and Tourism Summary</vt:lpstr>
      <vt:lpstr>PowerPoint Presentation</vt:lpstr>
      <vt:lpstr>PowerPoint Presentation</vt:lpstr>
      <vt:lpstr>Debt Service – Current Fund </vt:lpstr>
      <vt:lpstr>Debt Creation – Current Fund</vt:lpstr>
      <vt:lpstr>Debt – Annual Debt Statement</vt:lpstr>
      <vt:lpstr>PowerPoint Presentation</vt:lpstr>
      <vt:lpstr>General Capital highlights</vt:lpstr>
      <vt:lpstr>Water and Sewer 2018 Budget </vt:lpstr>
      <vt:lpstr>Water &amp; Sewer Utility Fund Summary</vt:lpstr>
      <vt:lpstr>Water &amp; Sewer Functional Areas</vt:lpstr>
      <vt:lpstr>Water/Sewer Fund Revenue</vt:lpstr>
      <vt:lpstr>Water Sewer Fund Appropriations</vt:lpstr>
      <vt:lpstr>Water/Sewer Capital highlights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Borough of Stone Harbor</dc:title>
  <dc:creator>JILL GOUGHER</dc:creator>
  <cp:lastModifiedBy>JILL GOUGHER</cp:lastModifiedBy>
  <cp:revision>74</cp:revision>
  <cp:lastPrinted>2018-03-07T15:35:43Z</cp:lastPrinted>
  <dcterms:created xsi:type="dcterms:W3CDTF">2018-02-12T15:26:36Z</dcterms:created>
  <dcterms:modified xsi:type="dcterms:W3CDTF">2018-03-07T15:42:20Z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