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7" r:id="rId4"/>
    <p:sldId id="259" r:id="rId5"/>
    <p:sldId id="261" r:id="rId6"/>
    <p:sldId id="262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65" r:id="rId16"/>
    <p:sldId id="275" r:id="rId17"/>
    <p:sldId id="260" r:id="rId18"/>
    <p:sldId id="263" r:id="rId19"/>
    <p:sldId id="264" r:id="rId20"/>
    <p:sldId id="276" r:id="rId21"/>
    <p:sldId id="274" r:id="rId22"/>
    <p:sldId id="25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7F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B566CDD-CA37-4357-BC1E-72E81244FBC7}"/>
              </a:ext>
            </a:extLst>
          </p:cNvPr>
          <p:cNvSpPr txBox="1"/>
          <p:nvPr/>
        </p:nvSpPr>
        <p:spPr>
          <a:xfrm>
            <a:off x="165462" y="923110"/>
            <a:ext cx="735874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/>
          </a:p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BOROUGH UPDATES</a:t>
            </a:r>
          </a:p>
          <a:p>
            <a:endParaRPr lang="en-US" sz="4000" b="1" dirty="0"/>
          </a:p>
          <a:p>
            <a:pPr algn="ctr"/>
            <a:r>
              <a:rPr lang="en-US" sz="4000" b="1" dirty="0"/>
              <a:t>September 14, 2019</a:t>
            </a:r>
          </a:p>
          <a:p>
            <a:endParaRPr lang="en-US" sz="4000" b="1" dirty="0"/>
          </a:p>
          <a:p>
            <a:pPr algn="ctr"/>
            <a:r>
              <a:rPr lang="en-US" sz="4000" b="1" dirty="0"/>
              <a:t>Judy Davies-</a:t>
            </a:r>
            <a:r>
              <a:rPr lang="en-US" sz="4000" b="1" dirty="0" err="1"/>
              <a:t>Dunhour</a:t>
            </a:r>
            <a:endParaRPr lang="en-US" sz="4000" b="1" dirty="0"/>
          </a:p>
          <a:p>
            <a:pPr algn="ctr"/>
            <a:r>
              <a:rPr lang="en-US" sz="4000" b="1" dirty="0"/>
              <a:t>Mayor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A108D9-9CA0-4CC7-9616-7E94238F0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205" y="724715"/>
            <a:ext cx="4076700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983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white room&#10;&#10;Description automatically generated">
            <a:extLst>
              <a:ext uri="{FF2B5EF4-FFF2-40B4-BE49-F238E27FC236}">
                <a16:creationId xmlns:a16="http://schemas.microsoft.com/office/drawing/2014/main" id="{FE949A24-D995-426D-A0E0-7F23FC45C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98" y="798196"/>
            <a:ext cx="4572000" cy="3429000"/>
          </a:xfrm>
          <a:prstGeom prst="rect">
            <a:avLst/>
          </a:prstGeom>
        </p:spPr>
      </p:pic>
      <p:pic>
        <p:nvPicPr>
          <p:cNvPr id="5" name="Picture 4" descr="A large room&#10;&#10;Description automatically generated">
            <a:extLst>
              <a:ext uri="{FF2B5EF4-FFF2-40B4-BE49-F238E27FC236}">
                <a16:creationId xmlns:a16="http://schemas.microsoft.com/office/drawing/2014/main" id="{6F7C4E30-DCD1-473B-8A5D-053967D19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982119" y="798196"/>
            <a:ext cx="3676261" cy="2757196"/>
          </a:xfrm>
          <a:prstGeom prst="rect">
            <a:avLst/>
          </a:prstGeom>
        </p:spPr>
      </p:pic>
      <p:pic>
        <p:nvPicPr>
          <p:cNvPr id="7" name="Picture 6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42D66C2C-0058-4D76-A289-4275AD544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3041" y="1196498"/>
            <a:ext cx="3290599" cy="2467949"/>
          </a:xfrm>
          <a:prstGeom prst="rect">
            <a:avLst/>
          </a:prstGeom>
        </p:spPr>
      </p:pic>
      <p:pic>
        <p:nvPicPr>
          <p:cNvPr id="9" name="Picture 8" descr="A close up of a door&#10;&#10;Description automatically generated">
            <a:extLst>
              <a:ext uri="{FF2B5EF4-FFF2-40B4-BE49-F238E27FC236}">
                <a16:creationId xmlns:a16="http://schemas.microsoft.com/office/drawing/2014/main" id="{EF564E0A-7F0A-4B98-A206-B1C9EBE5EF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6095" y="3923522"/>
            <a:ext cx="3508311" cy="2631233"/>
          </a:xfrm>
          <a:prstGeom prst="rect">
            <a:avLst/>
          </a:prstGeom>
        </p:spPr>
      </p:pic>
      <p:pic>
        <p:nvPicPr>
          <p:cNvPr id="11" name="Picture 10" descr="A bicycle in a room&#10;&#10;Description automatically generated">
            <a:extLst>
              <a:ext uri="{FF2B5EF4-FFF2-40B4-BE49-F238E27FC236}">
                <a16:creationId xmlns:a16="http://schemas.microsoft.com/office/drawing/2014/main" id="{4341F6EF-C135-4095-AB1F-180F283302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890" y="4506299"/>
            <a:ext cx="2824065" cy="2118049"/>
          </a:xfrm>
          <a:prstGeom prst="rect">
            <a:avLst/>
          </a:prstGeom>
        </p:spPr>
      </p:pic>
      <p:pic>
        <p:nvPicPr>
          <p:cNvPr id="13" name="Picture 12" descr="A picture containing indoor, wall, floor, bathroom&#10;&#10;Description automatically generated">
            <a:extLst>
              <a:ext uri="{FF2B5EF4-FFF2-40B4-BE49-F238E27FC236}">
                <a16:creationId xmlns:a16="http://schemas.microsoft.com/office/drawing/2014/main" id="{AFB7C812-E508-418F-8E92-3CEC8FD1DC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3041" y="4227196"/>
            <a:ext cx="3066661" cy="229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0A16F94-5CA9-4A83-A313-91B2928B0E05}"/>
              </a:ext>
            </a:extLst>
          </p:cNvPr>
          <p:cNvSpPr txBox="1"/>
          <p:nvPr/>
        </p:nvSpPr>
        <p:spPr>
          <a:xfrm>
            <a:off x="1611439" y="130294"/>
            <a:ext cx="8969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SHBP Headquarters SECOND FLOOR &amp; FIRST FLOOR</a:t>
            </a:r>
          </a:p>
        </p:txBody>
      </p:sp>
    </p:spTree>
    <p:extLst>
      <p:ext uri="{BB962C8B-B14F-4D97-AF65-F5344CB8AC3E}">
        <p14:creationId xmlns:p14="http://schemas.microsoft.com/office/powerpoint/2010/main" val="3713648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throom with a sink and a mirror&#10;&#10;Description automatically generated">
            <a:extLst>
              <a:ext uri="{FF2B5EF4-FFF2-40B4-BE49-F238E27FC236}">
                <a16:creationId xmlns:a16="http://schemas.microsoft.com/office/drawing/2014/main" id="{D8B56F9F-6B88-44A5-BD97-EA163EC86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82" y="941792"/>
            <a:ext cx="3684879" cy="2763659"/>
          </a:xfrm>
          <a:prstGeom prst="rect">
            <a:avLst/>
          </a:prstGeom>
        </p:spPr>
      </p:pic>
      <p:pic>
        <p:nvPicPr>
          <p:cNvPr id="5" name="Picture 4" descr="A bathroom with a walk in shower&#10;&#10;Description automatically generated">
            <a:extLst>
              <a:ext uri="{FF2B5EF4-FFF2-40B4-BE49-F238E27FC236}">
                <a16:creationId xmlns:a16="http://schemas.microsoft.com/office/drawing/2014/main" id="{912C567D-D98C-4EE1-9113-8154EAFCE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914" y="808852"/>
            <a:ext cx="3782008" cy="2836506"/>
          </a:xfrm>
          <a:prstGeom prst="rect">
            <a:avLst/>
          </a:prstGeom>
        </p:spPr>
      </p:pic>
      <p:pic>
        <p:nvPicPr>
          <p:cNvPr id="7" name="Picture 6" descr="A bathroom with a white door&#10;&#10;Description automatically generated">
            <a:extLst>
              <a:ext uri="{FF2B5EF4-FFF2-40B4-BE49-F238E27FC236}">
                <a16:creationId xmlns:a16="http://schemas.microsoft.com/office/drawing/2014/main" id="{C4834F2D-DC52-4651-823E-E837E5D13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791" y="4115398"/>
            <a:ext cx="3159967" cy="2369975"/>
          </a:xfrm>
          <a:prstGeom prst="rect">
            <a:avLst/>
          </a:prstGeom>
        </p:spPr>
      </p:pic>
      <p:pic>
        <p:nvPicPr>
          <p:cNvPr id="9" name="Picture 8" descr="A picture containing indoor, wall, floor, bathroom&#10;&#10;Description automatically generated">
            <a:extLst>
              <a:ext uri="{FF2B5EF4-FFF2-40B4-BE49-F238E27FC236}">
                <a16:creationId xmlns:a16="http://schemas.microsoft.com/office/drawing/2014/main" id="{038745A1-06C1-4628-95B8-DEAD911C3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6771" y="1074774"/>
            <a:ext cx="3072881" cy="2304661"/>
          </a:xfrm>
          <a:prstGeom prst="rect">
            <a:avLst/>
          </a:prstGeom>
        </p:spPr>
      </p:pic>
      <p:pic>
        <p:nvPicPr>
          <p:cNvPr id="13" name="Picture 12" descr="A white toilet sitting in a bathroom&#10;&#10;Description automatically generated">
            <a:extLst>
              <a:ext uri="{FF2B5EF4-FFF2-40B4-BE49-F238E27FC236}">
                <a16:creationId xmlns:a16="http://schemas.microsoft.com/office/drawing/2014/main" id="{30EF4752-D70C-48D6-9AD0-84CCE9F5D5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0032" y="3931118"/>
            <a:ext cx="3405673" cy="2554255"/>
          </a:xfrm>
          <a:prstGeom prst="rect">
            <a:avLst/>
          </a:prstGeom>
        </p:spPr>
      </p:pic>
      <p:pic>
        <p:nvPicPr>
          <p:cNvPr id="15" name="Picture 14" descr="A picture containing wall, indoor, building, floor&#10;&#10;Description automatically generated">
            <a:extLst>
              <a:ext uri="{FF2B5EF4-FFF2-40B4-BE49-F238E27FC236}">
                <a16:creationId xmlns:a16="http://schemas.microsoft.com/office/drawing/2014/main" id="{677A63B1-CBF0-4200-BF43-E09B9323E8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3979" y="3959208"/>
            <a:ext cx="3405673" cy="25542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FD8F082-6ACF-434A-B3A3-4A29DC849F8C}"/>
              </a:ext>
            </a:extLst>
          </p:cNvPr>
          <p:cNvSpPr txBox="1"/>
          <p:nvPr/>
        </p:nvSpPr>
        <p:spPr>
          <a:xfrm>
            <a:off x="1901124" y="264168"/>
            <a:ext cx="8523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SHBP Headquarters BATHROOM AND SHOWER FACILITIES</a:t>
            </a:r>
          </a:p>
        </p:txBody>
      </p:sp>
    </p:spTree>
    <p:extLst>
      <p:ext uri="{BB962C8B-B14F-4D97-AF65-F5344CB8AC3E}">
        <p14:creationId xmlns:p14="http://schemas.microsoft.com/office/powerpoint/2010/main" val="3458509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rty bathtub that is sitting on a tiled floor&#10;&#10;Description automatically generated">
            <a:extLst>
              <a:ext uri="{FF2B5EF4-FFF2-40B4-BE49-F238E27FC236}">
                <a16:creationId xmlns:a16="http://schemas.microsoft.com/office/drawing/2014/main" id="{EE67896D-E2F6-40B5-A07F-70FA34579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06" y="636814"/>
            <a:ext cx="3505200" cy="2628900"/>
          </a:xfrm>
          <a:prstGeom prst="rect">
            <a:avLst/>
          </a:prstGeom>
        </p:spPr>
      </p:pic>
      <p:pic>
        <p:nvPicPr>
          <p:cNvPr id="5" name="Picture 4" descr="A bathroom with a wooden door&#10;&#10;Description automatically generated">
            <a:extLst>
              <a:ext uri="{FF2B5EF4-FFF2-40B4-BE49-F238E27FC236}">
                <a16:creationId xmlns:a16="http://schemas.microsoft.com/office/drawing/2014/main" id="{D7008D9F-F3BF-414B-B972-FD344CB6A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450" y="671805"/>
            <a:ext cx="3505201" cy="2628901"/>
          </a:xfrm>
          <a:prstGeom prst="rect">
            <a:avLst/>
          </a:prstGeom>
        </p:spPr>
      </p:pic>
      <p:pic>
        <p:nvPicPr>
          <p:cNvPr id="7" name="Picture 6" descr="A close up of a red chair in a room&#10;&#10;Description automatically generated">
            <a:extLst>
              <a:ext uri="{FF2B5EF4-FFF2-40B4-BE49-F238E27FC236}">
                <a16:creationId xmlns:a16="http://schemas.microsoft.com/office/drawing/2014/main" id="{53CE0448-6337-4CEA-93E1-0B1BE6417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22" y="3689936"/>
            <a:ext cx="3906843" cy="2930132"/>
          </a:xfrm>
          <a:prstGeom prst="rect">
            <a:avLst/>
          </a:prstGeom>
        </p:spPr>
      </p:pic>
      <p:pic>
        <p:nvPicPr>
          <p:cNvPr id="9" name="Picture 8" descr="A bathroom with a white door&#10;&#10;Description automatically generated">
            <a:extLst>
              <a:ext uri="{FF2B5EF4-FFF2-40B4-BE49-F238E27FC236}">
                <a16:creationId xmlns:a16="http://schemas.microsoft.com/office/drawing/2014/main" id="{4614CAF8-552F-4F4B-9F95-27A7F9E02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1354" y="3557294"/>
            <a:ext cx="4083698" cy="3062774"/>
          </a:xfrm>
          <a:prstGeom prst="rect">
            <a:avLst/>
          </a:prstGeom>
        </p:spPr>
      </p:pic>
      <p:pic>
        <p:nvPicPr>
          <p:cNvPr id="15" name="Picture 14" descr="A picture containing floor&#10;&#10;Description automatically generated">
            <a:extLst>
              <a:ext uri="{FF2B5EF4-FFF2-40B4-BE49-F238E27FC236}">
                <a16:creationId xmlns:a16="http://schemas.microsoft.com/office/drawing/2014/main" id="{0347B0A0-931F-4D09-B951-E9BE49F4CC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9195" y="636814"/>
            <a:ext cx="3722914" cy="27921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8DDB5A6-4B59-4604-B1F3-2C0E3C2B4D54}"/>
              </a:ext>
            </a:extLst>
          </p:cNvPr>
          <p:cNvSpPr txBox="1"/>
          <p:nvPr/>
        </p:nvSpPr>
        <p:spPr>
          <a:xfrm>
            <a:off x="2710297" y="113594"/>
            <a:ext cx="6771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SHBP Headquarters MORE FIRST FLOOR</a:t>
            </a:r>
          </a:p>
        </p:txBody>
      </p:sp>
    </p:spTree>
    <p:extLst>
      <p:ext uri="{BB962C8B-B14F-4D97-AF65-F5344CB8AC3E}">
        <p14:creationId xmlns:p14="http://schemas.microsoft.com/office/powerpoint/2010/main" val="1141744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car&#10;&#10;Description automatically generated">
            <a:extLst>
              <a:ext uri="{FF2B5EF4-FFF2-40B4-BE49-F238E27FC236}">
                <a16:creationId xmlns:a16="http://schemas.microsoft.com/office/drawing/2014/main" id="{94C0A584-0BA8-4D22-8170-B270525D4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624" y="636813"/>
            <a:ext cx="3355910" cy="2516933"/>
          </a:xfrm>
          <a:prstGeom prst="rect">
            <a:avLst/>
          </a:prstGeom>
        </p:spPr>
      </p:pic>
      <p:pic>
        <p:nvPicPr>
          <p:cNvPr id="5" name="Picture 4" descr="A red car&#10;&#10;Description automatically generated">
            <a:extLst>
              <a:ext uri="{FF2B5EF4-FFF2-40B4-BE49-F238E27FC236}">
                <a16:creationId xmlns:a16="http://schemas.microsoft.com/office/drawing/2014/main" id="{EAA742DC-2220-42C0-8A1D-64F81064F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095" y="636814"/>
            <a:ext cx="3355910" cy="2516933"/>
          </a:xfrm>
          <a:prstGeom prst="rect">
            <a:avLst/>
          </a:prstGeom>
        </p:spPr>
      </p:pic>
      <p:pic>
        <p:nvPicPr>
          <p:cNvPr id="7" name="Picture 6" descr="A picture containing red, wall, indoor&#10;&#10;Description automatically generated">
            <a:extLst>
              <a:ext uri="{FF2B5EF4-FFF2-40B4-BE49-F238E27FC236}">
                <a16:creationId xmlns:a16="http://schemas.microsoft.com/office/drawing/2014/main" id="{FF4D150B-1403-482D-9E39-C5303F4E5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8654" y="634482"/>
            <a:ext cx="3439886" cy="2579914"/>
          </a:xfrm>
          <a:prstGeom prst="rect">
            <a:avLst/>
          </a:prstGeom>
        </p:spPr>
      </p:pic>
      <p:pic>
        <p:nvPicPr>
          <p:cNvPr id="9" name="Picture 8" descr="A picture containing building, house, door, outdoor&#10;&#10;Description automatically generated">
            <a:extLst>
              <a:ext uri="{FF2B5EF4-FFF2-40B4-BE49-F238E27FC236}">
                <a16:creationId xmlns:a16="http://schemas.microsoft.com/office/drawing/2014/main" id="{EE65E06E-AB2D-463E-8EB2-D1124801F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1991" y="3521141"/>
            <a:ext cx="4018384" cy="3013788"/>
          </a:xfrm>
          <a:prstGeom prst="rect">
            <a:avLst/>
          </a:prstGeom>
        </p:spPr>
      </p:pic>
      <p:pic>
        <p:nvPicPr>
          <p:cNvPr id="11" name="Picture 10" descr="A chair sitting in front of a building&#10;&#10;Description automatically generated">
            <a:extLst>
              <a:ext uri="{FF2B5EF4-FFF2-40B4-BE49-F238E27FC236}">
                <a16:creationId xmlns:a16="http://schemas.microsoft.com/office/drawing/2014/main" id="{FB4456BB-DF73-4A22-98FF-D46D01FF6E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9050" y="3704254"/>
            <a:ext cx="3530082" cy="26475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3724394-1B73-4677-AEDE-A78A7612C997}"/>
              </a:ext>
            </a:extLst>
          </p:cNvPr>
          <p:cNvSpPr txBox="1"/>
          <p:nvPr/>
        </p:nvSpPr>
        <p:spPr>
          <a:xfrm>
            <a:off x="2203579" y="128396"/>
            <a:ext cx="7085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SHBP Headquarters FIRST FLOOR AND STORAGE</a:t>
            </a:r>
          </a:p>
        </p:txBody>
      </p:sp>
    </p:spTree>
    <p:extLst>
      <p:ext uri="{BB962C8B-B14F-4D97-AF65-F5344CB8AC3E}">
        <p14:creationId xmlns:p14="http://schemas.microsoft.com/office/powerpoint/2010/main" val="380236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247652-0642-423A-8F54-BCB52412429A}"/>
              </a:ext>
            </a:extLst>
          </p:cNvPr>
          <p:cNvSpPr txBox="1"/>
          <p:nvPr/>
        </p:nvSpPr>
        <p:spPr>
          <a:xfrm>
            <a:off x="2210962" y="0"/>
            <a:ext cx="79544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SHBP Headquarters PROPOSED DESIGN</a:t>
            </a:r>
          </a:p>
          <a:p>
            <a:endParaRPr 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(Presented at Council Workshop on August 20, 2019)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63" y="4203978"/>
            <a:ext cx="3994755" cy="2245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84" y="1406628"/>
            <a:ext cx="3994755" cy="22453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166" y="1406628"/>
            <a:ext cx="3607610" cy="20276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ECBE3F-CD51-4E95-B62B-53177B1B06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1784" y="4104491"/>
            <a:ext cx="3199270" cy="23994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5CCF1F-2A28-4585-BBAA-5FA00271A33A}"/>
              </a:ext>
            </a:extLst>
          </p:cNvPr>
          <p:cNvSpPr txBox="1"/>
          <p:nvPr/>
        </p:nvSpPr>
        <p:spPr>
          <a:xfrm>
            <a:off x="8531603" y="1331470"/>
            <a:ext cx="319926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COST:            $4,006,750</a:t>
            </a: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$3,642,500</a:t>
            </a: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($364,250)      </a:t>
            </a: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(contingency)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Restroom:        $460,000</a:t>
            </a:r>
          </a:p>
          <a:p>
            <a:endParaRPr 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SHBP HQ:      $2,422,500</a:t>
            </a:r>
          </a:p>
          <a:p>
            <a:endParaRPr 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Demo:                $50,000</a:t>
            </a:r>
          </a:p>
          <a:p>
            <a:endParaRPr 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Site Work:         $525,000</a:t>
            </a:r>
          </a:p>
          <a:p>
            <a:endParaRPr 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Landscaping:     $75,000</a:t>
            </a:r>
          </a:p>
          <a:p>
            <a:r>
              <a:rPr lang="en-US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</a:t>
            </a: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Pergolas:            $60,000</a:t>
            </a:r>
          </a:p>
          <a:p>
            <a:endParaRPr 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Signage/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Misc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 $50,000</a:t>
            </a: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571568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60514A-C248-423D-A7FD-665033B94638}"/>
              </a:ext>
            </a:extLst>
          </p:cNvPr>
          <p:cNvSpPr txBox="1"/>
          <p:nvPr/>
        </p:nvSpPr>
        <p:spPr>
          <a:xfrm>
            <a:off x="788520" y="78377"/>
            <a:ext cx="4751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Storm Water Pump Station</a:t>
            </a:r>
          </a:p>
        </p:txBody>
      </p:sp>
      <p:pic>
        <p:nvPicPr>
          <p:cNvPr id="4" name="Picture 3" descr="An empty road&#10;&#10;Description automatically generated">
            <a:extLst>
              <a:ext uri="{FF2B5EF4-FFF2-40B4-BE49-F238E27FC236}">
                <a16:creationId xmlns:a16="http://schemas.microsoft.com/office/drawing/2014/main" id="{46F15EC3-D168-47A8-AF55-F9D17FFA7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44" y="705549"/>
            <a:ext cx="5972175" cy="24193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817C928-8AEB-479E-8F36-A86A42322D4A}"/>
              </a:ext>
            </a:extLst>
          </p:cNvPr>
          <p:cNvSpPr/>
          <p:nvPr/>
        </p:nvSpPr>
        <p:spPr>
          <a:xfrm>
            <a:off x="1666922" y="2555978"/>
            <a:ext cx="271741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300 block of 93</a:t>
            </a:r>
            <a:r>
              <a:rPr lang="en-US" b="1" cap="none" spc="0" baseline="30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rd</a:t>
            </a:r>
            <a:r>
              <a:rPr lang="en-US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Street</a:t>
            </a:r>
          </a:p>
        </p:txBody>
      </p:sp>
      <p:pic>
        <p:nvPicPr>
          <p:cNvPr id="5" name="Picture 4" descr="A circuit board&#10;&#10;Description automatically generated">
            <a:extLst>
              <a:ext uri="{FF2B5EF4-FFF2-40B4-BE49-F238E27FC236}">
                <a16:creationId xmlns:a16="http://schemas.microsoft.com/office/drawing/2014/main" id="{5CEB0C37-3768-42DF-AAA7-DAE32B823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67" y="3835161"/>
            <a:ext cx="4739779" cy="28499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35CCA3-8A4B-4876-B6B2-5512400F8A7B}"/>
              </a:ext>
            </a:extLst>
          </p:cNvPr>
          <p:cNvSpPr txBox="1"/>
          <p:nvPr/>
        </p:nvSpPr>
        <p:spPr>
          <a:xfrm>
            <a:off x="995624" y="3228536"/>
            <a:ext cx="3708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Sewer Pump Station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4A9DDE-689B-419E-8A4F-FFE4B332B6A8}"/>
              </a:ext>
            </a:extLst>
          </p:cNvPr>
          <p:cNvSpPr txBox="1"/>
          <p:nvPr/>
        </p:nvSpPr>
        <p:spPr>
          <a:xfrm>
            <a:off x="6325989" y="705549"/>
            <a:ext cx="518519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Bid Prep and Award:  Late July 2020</a:t>
            </a:r>
          </a:p>
          <a:p>
            <a:endParaRPr 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Construction:               Late July 2020 through                       					  Late May 2022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41A653-758B-4BA9-9114-2FD80BB6D4A3}"/>
              </a:ext>
            </a:extLst>
          </p:cNvPr>
          <p:cNvSpPr txBox="1"/>
          <p:nvPr/>
        </p:nvSpPr>
        <p:spPr>
          <a:xfrm>
            <a:off x="5345967" y="5052033"/>
            <a:ext cx="53447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Bid Pre and Award:    May 2020</a:t>
            </a:r>
          </a:p>
          <a:p>
            <a:endParaRPr 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Construction:              September 2020 through 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May 2021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91AB05-6A8B-4871-9922-584051F0754E}"/>
              </a:ext>
            </a:extLst>
          </p:cNvPr>
          <p:cNvSpPr/>
          <p:nvPr/>
        </p:nvSpPr>
        <p:spPr>
          <a:xfrm>
            <a:off x="2655976" y="5363159"/>
            <a:ext cx="17283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230 94</a:t>
            </a:r>
            <a:r>
              <a:rPr lang="en-US" b="1" cap="none" spc="0" baseline="30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</a:t>
            </a:r>
            <a:r>
              <a:rPr lang="en-US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Street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F1D34221-BEC3-4564-9296-6198C7997748}"/>
              </a:ext>
            </a:extLst>
          </p:cNvPr>
          <p:cNvSpPr/>
          <p:nvPr/>
        </p:nvSpPr>
        <p:spPr>
          <a:xfrm rot="5400000">
            <a:off x="2109851" y="5279998"/>
            <a:ext cx="303752" cy="535655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4AA5AE-F747-4B38-B345-622CE3A2BFFB}"/>
              </a:ext>
            </a:extLst>
          </p:cNvPr>
          <p:cNvSpPr txBox="1"/>
          <p:nvPr/>
        </p:nvSpPr>
        <p:spPr>
          <a:xfrm>
            <a:off x="6028889" y="1915224"/>
            <a:ext cx="60960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Proposed Budget of Both Projects</a:t>
            </a:r>
          </a:p>
          <a:p>
            <a:endParaRPr lang="en-US" sz="8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$3,706,196  ($6,410,000 – $2,703,804) June of 2018</a:t>
            </a:r>
          </a:p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$1,000,050  (cost of 230 94th Street)</a:t>
            </a:r>
          </a:p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$2,000,000  (rerouting sewer force main, 200 Blocks</a:t>
            </a:r>
          </a:p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93</a:t>
            </a:r>
            <a:r>
              <a:rPr lang="en-US" b="1" baseline="300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94</a:t>
            </a:r>
            <a:r>
              <a:rPr lang="en-US" b="1" baseline="300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reconstructed – paved, water </a:t>
            </a:r>
          </a:p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and sewer)</a:t>
            </a:r>
          </a:p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$6,706,196   Total</a:t>
            </a:r>
          </a:p>
          <a:p>
            <a:endParaRPr lang="en-US" sz="1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$9,410,050   Actual Cost</a:t>
            </a:r>
          </a:p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($2,703,804) (Flood Mitigation Grant)</a:t>
            </a:r>
          </a:p>
          <a:p>
            <a:endParaRPr lang="en-US" sz="1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719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D0A1A9-BE5B-4A96-96A7-B3907034CDBA}"/>
              </a:ext>
            </a:extLst>
          </p:cNvPr>
          <p:cNvSpPr txBox="1"/>
          <p:nvPr/>
        </p:nvSpPr>
        <p:spPr>
          <a:xfrm>
            <a:off x="2139192" y="0"/>
            <a:ext cx="81499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 Year Financial Plan For Beach &amp; Bay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1C7A34-B279-4F77-A768-CB28D5514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133" y="584775"/>
            <a:ext cx="9089044" cy="618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42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3B30E6-1825-42E2-BEEF-B31A2E075A4F}"/>
              </a:ext>
            </a:extLst>
          </p:cNvPr>
          <p:cNvSpPr txBox="1"/>
          <p:nvPr/>
        </p:nvSpPr>
        <p:spPr>
          <a:xfrm>
            <a:off x="3985932" y="24504"/>
            <a:ext cx="36679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Smuggler’s Cove 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370 83</a:t>
            </a:r>
            <a:r>
              <a:rPr lang="en-US" sz="3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Street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E1F312-8564-4BA3-9314-6006E623CE00}"/>
              </a:ext>
            </a:extLst>
          </p:cNvPr>
          <p:cNvSpPr/>
          <p:nvPr/>
        </p:nvSpPr>
        <p:spPr>
          <a:xfrm>
            <a:off x="6096001" y="2800746"/>
            <a:ext cx="2956559" cy="417942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C2E4466-4901-4308-B173-3D646AD062AE}"/>
              </a:ext>
            </a:extLst>
          </p:cNvPr>
          <p:cNvSpPr/>
          <p:nvPr/>
        </p:nvSpPr>
        <p:spPr>
          <a:xfrm>
            <a:off x="2913198" y="3177647"/>
            <a:ext cx="1847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Picture 3" descr="A boat is docked next to a body of water&#10;&#10;Description automatically generated">
            <a:extLst>
              <a:ext uri="{FF2B5EF4-FFF2-40B4-BE49-F238E27FC236}">
                <a16:creationId xmlns:a16="http://schemas.microsoft.com/office/drawing/2014/main" id="{0C96ABEE-55A8-41DF-B416-C10C939AB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219" y="1200154"/>
            <a:ext cx="4369259" cy="25666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D04A34-EECD-4DA0-8FD0-D46087C94223}"/>
              </a:ext>
            </a:extLst>
          </p:cNvPr>
          <p:cNvSpPr txBox="1"/>
          <p:nvPr/>
        </p:nvSpPr>
        <p:spPr>
          <a:xfrm>
            <a:off x="5747657" y="4023360"/>
            <a:ext cx="52872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Lot Size: 		           90 x 90</a:t>
            </a:r>
          </a:p>
          <a:p>
            <a:endParaRPr lang="en-US" sz="1000" b="1" dirty="0"/>
          </a:p>
          <a:p>
            <a:r>
              <a:rPr lang="en-US" sz="2400" b="1" dirty="0"/>
              <a:t>Assessment: 	$2,447,100</a:t>
            </a:r>
          </a:p>
          <a:p>
            <a:r>
              <a:rPr lang="en-US" sz="2400" b="1" dirty="0"/>
              <a:t>Land:   			  2,106,000</a:t>
            </a:r>
          </a:p>
          <a:p>
            <a:r>
              <a:rPr lang="en-US" sz="2400" b="1" dirty="0"/>
              <a:t>Improvements:	     341,100</a:t>
            </a:r>
          </a:p>
          <a:p>
            <a:endParaRPr lang="en-US" sz="1000" b="1" dirty="0"/>
          </a:p>
          <a:p>
            <a:r>
              <a:rPr lang="en-US" sz="2400" b="1" dirty="0"/>
              <a:t>Taxes: 			         6,142</a:t>
            </a:r>
          </a:p>
        </p:txBody>
      </p:sp>
      <p:pic>
        <p:nvPicPr>
          <p:cNvPr id="7" name="Picture 6" descr="A car parked in front of a building&#10;&#10;Description automatically generated">
            <a:extLst>
              <a:ext uri="{FF2B5EF4-FFF2-40B4-BE49-F238E27FC236}">
                <a16:creationId xmlns:a16="http://schemas.microsoft.com/office/drawing/2014/main" id="{588BE946-A77A-41B5-9AAB-80258D24A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87" y="1266388"/>
            <a:ext cx="4234081" cy="2655952"/>
          </a:xfrm>
          <a:prstGeom prst="rect">
            <a:avLst/>
          </a:prstGeom>
        </p:spPr>
      </p:pic>
      <p:pic>
        <p:nvPicPr>
          <p:cNvPr id="9" name="Picture 8" descr="A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70926066-3085-480F-989E-9DCFEC4E8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903" y="4202048"/>
            <a:ext cx="4234081" cy="244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78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27B2DA-092E-4231-91E4-941A6373C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534" y="3658404"/>
            <a:ext cx="4548010" cy="26215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A10560-3F99-4A46-8A91-4A9C600C1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550" y="3615308"/>
            <a:ext cx="4548010" cy="27251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FA36A6-58EE-4023-A727-D28AF5052420}"/>
              </a:ext>
            </a:extLst>
          </p:cNvPr>
          <p:cNvSpPr txBox="1"/>
          <p:nvPr/>
        </p:nvSpPr>
        <p:spPr>
          <a:xfrm>
            <a:off x="3691813" y="163601"/>
            <a:ext cx="44454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8310 Sunset Drive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5D4C64-0EAD-47DE-8F68-B96DECDF1C00}"/>
              </a:ext>
            </a:extLst>
          </p:cNvPr>
          <p:cNvSpPr txBox="1"/>
          <p:nvPr/>
        </p:nvSpPr>
        <p:spPr>
          <a:xfrm>
            <a:off x="3377742" y="1013827"/>
            <a:ext cx="5633094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Lot Size: 	 				 80 x 100</a:t>
            </a:r>
          </a:p>
          <a:p>
            <a:endParaRPr lang="en-US" sz="1100" b="1" dirty="0"/>
          </a:p>
          <a:p>
            <a:r>
              <a:rPr lang="en-US" sz="2800" b="1" dirty="0"/>
              <a:t>Assessment: 			  $1,429,900</a:t>
            </a:r>
          </a:p>
          <a:p>
            <a:r>
              <a:rPr lang="en-US" sz="2800" b="1" dirty="0"/>
              <a:t>Land:   					    1,419,600</a:t>
            </a:r>
          </a:p>
          <a:p>
            <a:r>
              <a:rPr lang="en-US" sz="2800" b="1" dirty="0"/>
              <a:t>Improvements:	 		     10,100</a:t>
            </a:r>
          </a:p>
          <a:p>
            <a:endParaRPr lang="en-US" sz="1000" b="1" dirty="0"/>
          </a:p>
          <a:p>
            <a:r>
              <a:rPr lang="en-US" sz="2800" b="1" dirty="0"/>
              <a:t>Taxes: 							  3,588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2BCD25-AEB9-4CA0-BC85-78D476A8DD68}"/>
              </a:ext>
            </a:extLst>
          </p:cNvPr>
          <p:cNvSpPr/>
          <p:nvPr/>
        </p:nvSpPr>
        <p:spPr>
          <a:xfrm>
            <a:off x="1565975" y="5879802"/>
            <a:ext cx="3875127" cy="4001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110’ Frontage on Sunset Drive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B3E986-938E-47F9-ACA3-0D7F76E5FF5D}"/>
              </a:ext>
            </a:extLst>
          </p:cNvPr>
          <p:cNvSpPr/>
          <p:nvPr/>
        </p:nvSpPr>
        <p:spPr>
          <a:xfrm>
            <a:off x="7062006" y="5879801"/>
            <a:ext cx="340509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80’ Frontage on 83</a:t>
            </a:r>
            <a:r>
              <a:rPr lang="en-US" sz="2000" b="1" cap="none" spc="0" baseline="30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rd</a:t>
            </a:r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Street</a:t>
            </a:r>
          </a:p>
        </p:txBody>
      </p:sp>
    </p:spTree>
    <p:extLst>
      <p:ext uri="{BB962C8B-B14F-4D97-AF65-F5344CB8AC3E}">
        <p14:creationId xmlns:p14="http://schemas.microsoft.com/office/powerpoint/2010/main" val="585900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AF1A41-FADC-4CD1-9A0B-08F0594517D8}"/>
              </a:ext>
            </a:extLst>
          </p:cNvPr>
          <p:cNvSpPr txBox="1"/>
          <p:nvPr/>
        </p:nvSpPr>
        <p:spPr>
          <a:xfrm>
            <a:off x="2226856" y="2220263"/>
            <a:ext cx="7356501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TOTALS</a:t>
            </a:r>
          </a:p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Assessment:			 $ 3,876, 800</a:t>
            </a:r>
          </a:p>
          <a:p>
            <a:endParaRPr lang="en-US" sz="1000" dirty="0"/>
          </a:p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Land: 						    3,525,600</a:t>
            </a:r>
          </a:p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Improvements: 		    351,200</a:t>
            </a:r>
          </a:p>
          <a:p>
            <a:endParaRPr 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Taxes:									 9,730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1EEC8-C47F-4BB1-98AE-D696EF8F1FC2}"/>
              </a:ext>
            </a:extLst>
          </p:cNvPr>
          <p:cNvSpPr txBox="1"/>
          <p:nvPr/>
        </p:nvSpPr>
        <p:spPr>
          <a:xfrm>
            <a:off x="987871" y="493851"/>
            <a:ext cx="1021625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Smuggler’s Cove &amp; 8310 Sunset Drive</a:t>
            </a:r>
          </a:p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combined…..</a:t>
            </a:r>
          </a:p>
        </p:txBody>
      </p:sp>
    </p:spTree>
    <p:extLst>
      <p:ext uri="{BB962C8B-B14F-4D97-AF65-F5344CB8AC3E}">
        <p14:creationId xmlns:p14="http://schemas.microsoft.com/office/powerpoint/2010/main" val="1043101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  <a:alpha val="59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456869-1427-44B0-A8FA-6D1B01AB8A5C}"/>
              </a:ext>
            </a:extLst>
          </p:cNvPr>
          <p:cNvSpPr txBox="1"/>
          <p:nvPr/>
        </p:nvSpPr>
        <p:spPr>
          <a:xfrm>
            <a:off x="356606" y="1640895"/>
            <a:ext cx="587326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Lifeguard Building</a:t>
            </a: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Smuggler’s Cove Properties</a:t>
            </a: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96</a:t>
            </a:r>
            <a:r>
              <a:rPr lang="en-US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Street &amp; Third Avenue</a:t>
            </a: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Budget Timeline</a:t>
            </a: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Five Year Operating Budget</a:t>
            </a: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Ten Year Strategic Plan</a:t>
            </a: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Road Program</a:t>
            </a: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Sewer Pump Station </a:t>
            </a: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Stormwater Pump Station</a:t>
            </a:r>
          </a:p>
          <a:p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59690D-157C-47C6-B534-079AAAEF6FBA}"/>
              </a:ext>
            </a:extLst>
          </p:cNvPr>
          <p:cNvSpPr txBox="1"/>
          <p:nvPr/>
        </p:nvSpPr>
        <p:spPr>
          <a:xfrm>
            <a:off x="270589" y="289307"/>
            <a:ext cx="62776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TODAY’S TOPICS</a:t>
            </a:r>
          </a:p>
        </p:txBody>
      </p:sp>
      <p:pic>
        <p:nvPicPr>
          <p:cNvPr id="4" name="Picture 3" descr="A white boat sitting next to a body of water&#10;&#10;Description automatically generated">
            <a:extLst>
              <a:ext uri="{FF2B5EF4-FFF2-40B4-BE49-F238E27FC236}">
                <a16:creationId xmlns:a16="http://schemas.microsoft.com/office/drawing/2014/main" id="{3734FEFF-C777-4F52-8139-5560AE334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4897">
            <a:off x="6548270" y="2175557"/>
            <a:ext cx="5055764" cy="336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28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7DC92D-BB8D-45BA-B0A3-B011E56C06BC}"/>
              </a:ext>
            </a:extLst>
          </p:cNvPr>
          <p:cNvSpPr txBox="1"/>
          <p:nvPr/>
        </p:nvSpPr>
        <p:spPr>
          <a:xfrm>
            <a:off x="2239861" y="0"/>
            <a:ext cx="78325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Smuggler’s Cove Financial Information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62" y="660276"/>
            <a:ext cx="10379675" cy="608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26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electronics, circuit&#10;&#10;Description automatically generated">
            <a:extLst>
              <a:ext uri="{FF2B5EF4-FFF2-40B4-BE49-F238E27FC236}">
                <a16:creationId xmlns:a16="http://schemas.microsoft.com/office/drawing/2014/main" id="{32A9E5D0-8DD4-4FF6-86D4-60760C76E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75" y="1805385"/>
            <a:ext cx="7156152" cy="43028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A09923-DE81-4CDC-ACF1-76B273DE3264}"/>
              </a:ext>
            </a:extLst>
          </p:cNvPr>
          <p:cNvSpPr txBox="1"/>
          <p:nvPr/>
        </p:nvSpPr>
        <p:spPr>
          <a:xfrm>
            <a:off x="985785" y="270878"/>
            <a:ext cx="100415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Aerial View of Smuggler’s Cove, Borough Marina, 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81</a:t>
            </a:r>
            <a:r>
              <a:rPr lang="en-US" sz="3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Street &amp; Third Avenue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076B5A32-3731-4596-A793-D339966BADD5}"/>
              </a:ext>
            </a:extLst>
          </p:cNvPr>
          <p:cNvSpPr/>
          <p:nvPr/>
        </p:nvSpPr>
        <p:spPr>
          <a:xfrm rot="20699276">
            <a:off x="3492137" y="3738827"/>
            <a:ext cx="812628" cy="4359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057BC5-59E6-4BB2-905D-BD68BF0DB6C6}"/>
              </a:ext>
            </a:extLst>
          </p:cNvPr>
          <p:cNvSpPr txBox="1"/>
          <p:nvPr/>
        </p:nvSpPr>
        <p:spPr>
          <a:xfrm>
            <a:off x="7503082" y="2448684"/>
            <a:ext cx="4338047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 Only</a:t>
            </a:r>
          </a:p>
          <a:p>
            <a:pPr algn="ctr"/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(3) 45’ X 110’ Bayfront lots</a:t>
            </a:r>
          </a:p>
          <a:p>
            <a:endParaRPr 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Assessment:  $819,000 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each</a:t>
            </a:r>
          </a:p>
          <a:p>
            <a:endParaRPr lang="en-US" sz="1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Total: 			  $2,657,000</a:t>
            </a:r>
          </a:p>
          <a:p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399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650D7E-9223-435B-9481-FA7D3DC05AD7}"/>
              </a:ext>
            </a:extLst>
          </p:cNvPr>
          <p:cNvSpPr txBox="1"/>
          <p:nvPr/>
        </p:nvSpPr>
        <p:spPr>
          <a:xfrm>
            <a:off x="2382565" y="385894"/>
            <a:ext cx="7542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  <a:r>
              <a:rPr lang="en-US" sz="5400" b="1" dirty="0"/>
              <a:t> 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Answers</a:t>
            </a:r>
          </a:p>
        </p:txBody>
      </p:sp>
      <p:pic>
        <p:nvPicPr>
          <p:cNvPr id="21" name="Picture 20" descr="A couple of people that are standing in the water&#10;&#10;Description automatically generated">
            <a:extLst>
              <a:ext uri="{FF2B5EF4-FFF2-40B4-BE49-F238E27FC236}">
                <a16:creationId xmlns:a16="http://schemas.microsoft.com/office/drawing/2014/main" id="{62AE8CA1-1002-4BFE-8275-93FE8594D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081" y="1719743"/>
            <a:ext cx="7963871" cy="414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86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7AD07F-F127-4572-A501-39E636918BCB}"/>
              </a:ext>
            </a:extLst>
          </p:cNvPr>
          <p:cNvSpPr txBox="1"/>
          <p:nvPr/>
        </p:nvSpPr>
        <p:spPr>
          <a:xfrm>
            <a:off x="444930" y="214611"/>
            <a:ext cx="11886587" cy="634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ROAD PROGRAM</a:t>
            </a:r>
          </a:p>
          <a:p>
            <a:pPr algn="ctr"/>
            <a:endParaRPr lang="en-U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project is in design and scheduled to go bid in October 2019.  </a:t>
            </a: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is scheduled to start in early 2020 and be completed by Fall 2020.</a:t>
            </a:r>
          </a:p>
          <a:p>
            <a:endParaRPr lang="en-U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Streets in this project include: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87th Street (Third Avenue to Sunset Drive)</a:t>
            </a:r>
          </a:p>
          <a:p>
            <a:endParaRPr 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88th Street (Third Avenue to Sunset Drive)</a:t>
            </a:r>
          </a:p>
          <a:p>
            <a:endParaRPr 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88th Street (Second Avenue to Third Avenue)</a:t>
            </a:r>
          </a:p>
          <a:p>
            <a:endParaRPr 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89th Street (Second Avenue to Third Avenue)</a:t>
            </a:r>
          </a:p>
          <a:p>
            <a:endParaRPr 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90th Street (Second Avenue to Third Avenue)</a:t>
            </a:r>
          </a:p>
          <a:p>
            <a:endParaRPr 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91st Street (Second Avenue to Third Avenue)</a:t>
            </a:r>
          </a:p>
          <a:p>
            <a:endParaRPr 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105th Street (First Avenue to Second Avenue)</a:t>
            </a:r>
          </a:p>
          <a:p>
            <a:endParaRPr 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118th Street (Second Avenue to Third Avenue)</a:t>
            </a:r>
          </a:p>
        </p:txBody>
      </p:sp>
    </p:spTree>
    <p:extLst>
      <p:ext uri="{BB962C8B-B14F-4D97-AF65-F5344CB8AC3E}">
        <p14:creationId xmlns:p14="http://schemas.microsoft.com/office/powerpoint/2010/main" val="717645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00E911-1E02-476B-8B43-BB3FD7A7B436}"/>
              </a:ext>
            </a:extLst>
          </p:cNvPr>
          <p:cNvSpPr txBox="1"/>
          <p:nvPr/>
        </p:nvSpPr>
        <p:spPr>
          <a:xfrm>
            <a:off x="1358537" y="217716"/>
            <a:ext cx="9474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FIVE YEAR BUDGET CALENDAR – OPERATING AND CAPITAL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7DCE03-733B-4D5B-B009-2339B560DFAD}"/>
              </a:ext>
            </a:extLst>
          </p:cNvPr>
          <p:cNvSpPr txBox="1"/>
          <p:nvPr/>
        </p:nvSpPr>
        <p:spPr>
          <a:xfrm>
            <a:off x="365760" y="821094"/>
            <a:ext cx="11826239" cy="5898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September 3</a:t>
            </a:r>
            <a:r>
              <a:rPr lang="en-US" b="1" dirty="0"/>
              <a:t>    Work Session: Other Expenses	   (A&amp;F, Public Works, Utilities)</a:t>
            </a:r>
          </a:p>
          <a:p>
            <a:endParaRPr lang="en-US" b="1" dirty="0"/>
          </a:p>
          <a:p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September 17</a:t>
            </a:r>
            <a:r>
              <a:rPr lang="en-US" b="1" dirty="0"/>
              <a:t>  Work Session: Other Expenses     (Natural Resources, Recreation &amp; Tourism, Public Safety)</a:t>
            </a:r>
          </a:p>
          <a:p>
            <a:endParaRPr lang="en-US" b="1" dirty="0"/>
          </a:p>
          <a:p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October 1</a:t>
            </a:r>
            <a:r>
              <a:rPr lang="en-US" b="1" dirty="0"/>
              <a:t>        Work Session: Capital Requests   (A&amp;F, Public Works, Utilities)</a:t>
            </a:r>
          </a:p>
          <a:p>
            <a:endParaRPr lang="en-US" b="1" dirty="0"/>
          </a:p>
          <a:p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October 15</a:t>
            </a:r>
            <a:r>
              <a:rPr lang="en-US" b="1" dirty="0"/>
              <a:t>      Work Session: Capital Requests   (Natural Resources, Recreation &amp; Tourism)</a:t>
            </a:r>
          </a:p>
          <a:p>
            <a:endParaRPr lang="en-US" b="1" dirty="0"/>
          </a:p>
          <a:p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November 5</a:t>
            </a:r>
            <a:r>
              <a:rPr lang="en-US" b="1" dirty="0"/>
              <a:t>    Work Session: 	Review (5) year Other Expenses Plan</a:t>
            </a:r>
          </a:p>
          <a:p>
            <a:endParaRPr lang="en-US" b="1" dirty="0"/>
          </a:p>
          <a:p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November 19</a:t>
            </a:r>
            <a:r>
              <a:rPr lang="en-US" b="1" dirty="0"/>
              <a:t>  Work Session:  Review (5) year Capital Expense Plan</a:t>
            </a:r>
          </a:p>
          <a:p>
            <a:endParaRPr lang="en-US" b="1" dirty="0"/>
          </a:p>
          <a:p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November 19</a:t>
            </a:r>
            <a:r>
              <a:rPr lang="en-US" b="1" dirty="0"/>
              <a:t>  Council Meeting: Closed Session Discussion of 2020 Salaries</a:t>
            </a:r>
          </a:p>
          <a:p>
            <a:endParaRPr lang="en-US" b="1" dirty="0"/>
          </a:p>
          <a:p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December 3</a:t>
            </a:r>
            <a:r>
              <a:rPr lang="en-US" b="1" dirty="0"/>
              <a:t>    Work Session	(5) year revenue projections</a:t>
            </a:r>
          </a:p>
          <a:p>
            <a:endParaRPr lang="en-US" b="1" dirty="0"/>
          </a:p>
          <a:p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December 17</a:t>
            </a:r>
            <a:r>
              <a:rPr lang="en-US" b="1" dirty="0"/>
              <a:t>  Work Session: Review of 2020 Budget to include OE, Salaries &amp; Capital</a:t>
            </a:r>
          </a:p>
          <a:p>
            <a:endParaRPr lang="en-US" b="1" dirty="0"/>
          </a:p>
          <a:p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January 21</a:t>
            </a:r>
            <a:r>
              <a:rPr lang="en-US" b="1" dirty="0"/>
              <a:t>      Work Session: Update Revenue Projections, Tax Rate, Budget Review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871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A2E70A-CB53-47D7-AF40-15364E6B64B5}"/>
              </a:ext>
            </a:extLst>
          </p:cNvPr>
          <p:cNvSpPr txBox="1"/>
          <p:nvPr/>
        </p:nvSpPr>
        <p:spPr>
          <a:xfrm>
            <a:off x="2075688" y="393192"/>
            <a:ext cx="78293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96</a:t>
            </a:r>
            <a:r>
              <a:rPr lang="en-US" sz="4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Street &amp; Third Avenue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6C89D5-DD03-4886-98A5-A07238121ADF}"/>
              </a:ext>
            </a:extLst>
          </p:cNvPr>
          <p:cNvSpPr txBox="1"/>
          <p:nvPr/>
        </p:nvSpPr>
        <p:spPr>
          <a:xfrm>
            <a:off x="2948474" y="5297580"/>
            <a:ext cx="75312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Solutions?</a:t>
            </a:r>
          </a:p>
          <a:p>
            <a:r>
              <a:rPr lang="en-US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</a:t>
            </a:r>
            <a:r>
              <a:rPr lang="en-US" sz="2400" dirty="0"/>
              <a:t> left turn arrow                   Police Presence</a:t>
            </a:r>
          </a:p>
          <a:p>
            <a:r>
              <a:rPr lang="en-US" sz="2400" dirty="0"/>
              <a:t>Audible Directions 	            ALL WALK </a:t>
            </a:r>
          </a:p>
        </p:txBody>
      </p:sp>
      <p:pic>
        <p:nvPicPr>
          <p:cNvPr id="4" name="Picture 3" descr="A group of people on a sidewalk&#10;&#10;Description automatically generated">
            <a:extLst>
              <a:ext uri="{FF2B5EF4-FFF2-40B4-BE49-F238E27FC236}">
                <a16:creationId xmlns:a16="http://schemas.microsoft.com/office/drawing/2014/main" id="{6E7F965C-AAFB-4402-8B2E-EA9ECD92C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846" y="1423157"/>
            <a:ext cx="9853128" cy="40116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1194355-DDBF-4F54-8ADC-6CC1E875E3A7}"/>
              </a:ext>
            </a:extLst>
          </p:cNvPr>
          <p:cNvSpPr/>
          <p:nvPr/>
        </p:nvSpPr>
        <p:spPr>
          <a:xfrm>
            <a:off x="8112597" y="1675430"/>
            <a:ext cx="17924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GREEN 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5EAC90-A169-418A-9BF9-36218DB521EC}"/>
              </a:ext>
            </a:extLst>
          </p:cNvPr>
          <p:cNvSpPr/>
          <p:nvPr/>
        </p:nvSpPr>
        <p:spPr>
          <a:xfrm>
            <a:off x="959099" y="3546175"/>
            <a:ext cx="14318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WALK</a:t>
            </a:r>
          </a:p>
        </p:txBody>
      </p:sp>
    </p:spTree>
    <p:extLst>
      <p:ext uri="{BB962C8B-B14F-4D97-AF65-F5344CB8AC3E}">
        <p14:creationId xmlns:p14="http://schemas.microsoft.com/office/powerpoint/2010/main" val="522372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431FCF-830E-402F-BE17-257339DAE355}"/>
              </a:ext>
            </a:extLst>
          </p:cNvPr>
          <p:cNvSpPr txBox="1"/>
          <p:nvPr/>
        </p:nvSpPr>
        <p:spPr>
          <a:xfrm>
            <a:off x="3427446" y="184558"/>
            <a:ext cx="55787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Beach Patrol Headquarters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95</a:t>
            </a:r>
            <a:r>
              <a:rPr lang="en-US" sz="3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Street Restrooms</a:t>
            </a:r>
          </a:p>
        </p:txBody>
      </p:sp>
      <p:pic>
        <p:nvPicPr>
          <p:cNvPr id="4" name="Picture 3" descr="A picture containing sky, outdoor, ground, grass&#10;&#10;Description automatically generated">
            <a:extLst>
              <a:ext uri="{FF2B5EF4-FFF2-40B4-BE49-F238E27FC236}">
                <a16:creationId xmlns:a16="http://schemas.microsoft.com/office/drawing/2014/main" id="{3B524BAD-7572-4CF3-8B91-7424CABCB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753" y="4139141"/>
            <a:ext cx="4589799" cy="2408315"/>
          </a:xfrm>
          <a:prstGeom prst="rect">
            <a:avLst/>
          </a:prstGeom>
        </p:spPr>
      </p:pic>
      <p:pic>
        <p:nvPicPr>
          <p:cNvPr id="6" name="Picture 5" descr="A truck is parked in front of a house&#10;&#10;Description automatically generated">
            <a:extLst>
              <a:ext uri="{FF2B5EF4-FFF2-40B4-BE49-F238E27FC236}">
                <a16:creationId xmlns:a16="http://schemas.microsoft.com/office/drawing/2014/main" id="{FD5D0A6D-B9F9-4956-A4F2-7719ADE5A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653" y="1261776"/>
            <a:ext cx="6764694" cy="2638935"/>
          </a:xfrm>
          <a:prstGeom prst="rect">
            <a:avLst/>
          </a:prstGeom>
        </p:spPr>
      </p:pic>
      <p:pic>
        <p:nvPicPr>
          <p:cNvPr id="8" name="Picture 7" descr="A house with trees in the background&#10;&#10;Description automatically generated">
            <a:extLst>
              <a:ext uri="{FF2B5EF4-FFF2-40B4-BE49-F238E27FC236}">
                <a16:creationId xmlns:a16="http://schemas.microsoft.com/office/drawing/2014/main" id="{EE223AA0-9FCE-4802-9FEB-4E33B3D70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1044" y="4064496"/>
            <a:ext cx="6089217" cy="258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05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throom with a white door&#10;&#10;Description automatically generated">
            <a:extLst>
              <a:ext uri="{FF2B5EF4-FFF2-40B4-BE49-F238E27FC236}">
                <a16:creationId xmlns:a16="http://schemas.microsoft.com/office/drawing/2014/main" id="{D06D71AA-5EC7-4117-A134-F9FE2A314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1249" y="1124339"/>
            <a:ext cx="3072881" cy="2304661"/>
          </a:xfrm>
          <a:prstGeom prst="rect">
            <a:avLst/>
          </a:prstGeom>
        </p:spPr>
      </p:pic>
      <p:pic>
        <p:nvPicPr>
          <p:cNvPr id="5" name="Picture 4" descr="A bathroom with a sink and a mirror&#10;&#10;Description automatically generated">
            <a:extLst>
              <a:ext uri="{FF2B5EF4-FFF2-40B4-BE49-F238E27FC236}">
                <a16:creationId xmlns:a16="http://schemas.microsoft.com/office/drawing/2014/main" id="{F8740947-B4B7-47D9-A833-003FDCDDA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836" y="233266"/>
            <a:ext cx="2674777" cy="2006083"/>
          </a:xfrm>
          <a:prstGeom prst="rect">
            <a:avLst/>
          </a:prstGeom>
        </p:spPr>
      </p:pic>
      <p:pic>
        <p:nvPicPr>
          <p:cNvPr id="7" name="Picture 6" descr="A bathroom with a white background&#10;&#10;Description automatically generated">
            <a:extLst>
              <a:ext uri="{FF2B5EF4-FFF2-40B4-BE49-F238E27FC236}">
                <a16:creationId xmlns:a16="http://schemas.microsoft.com/office/drawing/2014/main" id="{D33CC55A-4DB3-4891-9929-696A40F6E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4047" y="891073"/>
            <a:ext cx="3383903" cy="2537927"/>
          </a:xfrm>
          <a:prstGeom prst="rect">
            <a:avLst/>
          </a:prstGeom>
        </p:spPr>
      </p:pic>
      <p:pic>
        <p:nvPicPr>
          <p:cNvPr id="9" name="Picture 8" descr="A picture containing wall, indoor, bathroom, object&#10;&#10;Description automatically generated">
            <a:extLst>
              <a:ext uri="{FF2B5EF4-FFF2-40B4-BE49-F238E27FC236}">
                <a16:creationId xmlns:a16="http://schemas.microsoft.com/office/drawing/2014/main" id="{8922E063-3984-40F5-900A-3EFD8B0204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347" y="4622035"/>
            <a:ext cx="2670265" cy="2002699"/>
          </a:xfrm>
          <a:prstGeom prst="rect">
            <a:avLst/>
          </a:prstGeom>
        </p:spPr>
      </p:pic>
      <p:pic>
        <p:nvPicPr>
          <p:cNvPr id="11" name="Picture 10" descr="A white toilet sitting in a bathroom&#10;&#10;Description automatically generated">
            <a:extLst>
              <a:ext uri="{FF2B5EF4-FFF2-40B4-BE49-F238E27FC236}">
                <a16:creationId xmlns:a16="http://schemas.microsoft.com/office/drawing/2014/main" id="{3039C934-713B-45C6-9F28-A4CEBE6476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8194" y="3927023"/>
            <a:ext cx="3615611" cy="2711708"/>
          </a:xfrm>
          <a:prstGeom prst="rect">
            <a:avLst/>
          </a:prstGeom>
        </p:spPr>
      </p:pic>
      <p:pic>
        <p:nvPicPr>
          <p:cNvPr id="13" name="Picture 12" descr="A white toilet sitting in a bathroom&#10;&#10;Description automatically generated">
            <a:extLst>
              <a:ext uri="{FF2B5EF4-FFF2-40B4-BE49-F238E27FC236}">
                <a16:creationId xmlns:a16="http://schemas.microsoft.com/office/drawing/2014/main" id="{BB185113-7184-4E5D-806A-AFEF3DF242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1249" y="4054150"/>
            <a:ext cx="3377682" cy="2533262"/>
          </a:xfrm>
          <a:prstGeom prst="rect">
            <a:avLst/>
          </a:prstGeom>
        </p:spPr>
      </p:pic>
      <p:pic>
        <p:nvPicPr>
          <p:cNvPr id="15" name="Picture 14" descr="A white toilet sitting in a bathroom&#10;&#10;Description automatically generated">
            <a:extLst>
              <a:ext uri="{FF2B5EF4-FFF2-40B4-BE49-F238E27FC236}">
                <a16:creationId xmlns:a16="http://schemas.microsoft.com/office/drawing/2014/main" id="{32D3BC85-B61B-42CD-921E-3E9EF0DC8E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837" y="2409513"/>
            <a:ext cx="2674776" cy="20060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3A3EA15-2231-4735-8314-C94055003665}"/>
              </a:ext>
            </a:extLst>
          </p:cNvPr>
          <p:cNvSpPr txBox="1"/>
          <p:nvPr/>
        </p:nvSpPr>
        <p:spPr>
          <a:xfrm>
            <a:off x="4082294" y="161200"/>
            <a:ext cx="6125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95</a:t>
            </a:r>
            <a:r>
              <a:rPr lang="en-US" sz="3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Street Restrooms INTERIOR</a:t>
            </a:r>
          </a:p>
        </p:txBody>
      </p:sp>
    </p:spTree>
    <p:extLst>
      <p:ext uri="{BB962C8B-B14F-4D97-AF65-F5344CB8AC3E}">
        <p14:creationId xmlns:p14="http://schemas.microsoft.com/office/powerpoint/2010/main" val="1093434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ound, outdoor, fence, building&#10;&#10;Description automatically generated">
            <a:extLst>
              <a:ext uri="{FF2B5EF4-FFF2-40B4-BE49-F238E27FC236}">
                <a16:creationId xmlns:a16="http://schemas.microsoft.com/office/drawing/2014/main" id="{9BBF3B89-6A97-44EE-B70E-7AB8ED66D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222" y="642859"/>
            <a:ext cx="3778612" cy="2833959"/>
          </a:xfrm>
          <a:prstGeom prst="rect">
            <a:avLst/>
          </a:prstGeom>
        </p:spPr>
      </p:pic>
      <p:pic>
        <p:nvPicPr>
          <p:cNvPr id="5" name="Picture 4" descr="A picture containing ground, outdoor, building&#10;&#10;Description automatically generated">
            <a:extLst>
              <a:ext uri="{FF2B5EF4-FFF2-40B4-BE49-F238E27FC236}">
                <a16:creationId xmlns:a16="http://schemas.microsoft.com/office/drawing/2014/main" id="{B5BDB4F1-6949-4ABE-8A46-1D80EFC3E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177" y="770503"/>
            <a:ext cx="3544663" cy="2658497"/>
          </a:xfrm>
          <a:prstGeom prst="rect">
            <a:avLst/>
          </a:prstGeom>
        </p:spPr>
      </p:pic>
      <p:pic>
        <p:nvPicPr>
          <p:cNvPr id="7" name="Picture 6" descr="A pile of dirt in front of a building&#10;&#10;Description automatically generated">
            <a:extLst>
              <a:ext uri="{FF2B5EF4-FFF2-40B4-BE49-F238E27FC236}">
                <a16:creationId xmlns:a16="http://schemas.microsoft.com/office/drawing/2014/main" id="{80D4FCEB-91CA-493C-956A-0CF257304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221" y="3886199"/>
            <a:ext cx="3897086" cy="2922815"/>
          </a:xfrm>
          <a:prstGeom prst="rect">
            <a:avLst/>
          </a:prstGeom>
        </p:spPr>
      </p:pic>
      <p:pic>
        <p:nvPicPr>
          <p:cNvPr id="9" name="Picture 8" descr="A picture containing ground, outdoor, mountain, nature&#10;&#10;Description automatically generated">
            <a:extLst>
              <a:ext uri="{FF2B5EF4-FFF2-40B4-BE49-F238E27FC236}">
                <a16:creationId xmlns:a16="http://schemas.microsoft.com/office/drawing/2014/main" id="{FD1A3BEB-9134-4E83-B92E-7D312C5A7D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5289" y="3837214"/>
            <a:ext cx="3962400" cy="2971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6CFC00-ECEA-488E-BAE5-89A9A5F87954}"/>
              </a:ext>
            </a:extLst>
          </p:cNvPr>
          <p:cNvSpPr txBox="1"/>
          <p:nvPr/>
        </p:nvSpPr>
        <p:spPr>
          <a:xfrm>
            <a:off x="5025005" y="185728"/>
            <a:ext cx="62103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95</a:t>
            </a:r>
            <a:r>
              <a:rPr lang="en-US" sz="3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Street Restrooms EXTERIOR</a:t>
            </a:r>
          </a:p>
        </p:txBody>
      </p:sp>
    </p:spTree>
    <p:extLst>
      <p:ext uri="{BB962C8B-B14F-4D97-AF65-F5344CB8AC3E}">
        <p14:creationId xmlns:p14="http://schemas.microsoft.com/office/powerpoint/2010/main" val="2818651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all, cabinet, kitchen&#10;&#10;Description automatically generated">
            <a:extLst>
              <a:ext uri="{FF2B5EF4-FFF2-40B4-BE49-F238E27FC236}">
                <a16:creationId xmlns:a16="http://schemas.microsoft.com/office/drawing/2014/main" id="{B9F4FCCE-5AFF-4564-BEAF-42EA0FE3E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23" y="1038326"/>
            <a:ext cx="3365241" cy="2523931"/>
          </a:xfrm>
          <a:prstGeom prst="rect">
            <a:avLst/>
          </a:prstGeom>
        </p:spPr>
      </p:pic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1CBFA023-02AF-4593-8598-E48EBBBAB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358" y="900699"/>
            <a:ext cx="3365241" cy="2523931"/>
          </a:xfrm>
          <a:prstGeom prst="rect">
            <a:avLst/>
          </a:prstGeom>
        </p:spPr>
      </p:pic>
      <p:pic>
        <p:nvPicPr>
          <p:cNvPr id="7" name="Picture 6" descr="A picture containing floor, indoor, table, wall&#10;&#10;Description automatically generated">
            <a:extLst>
              <a:ext uri="{FF2B5EF4-FFF2-40B4-BE49-F238E27FC236}">
                <a16:creationId xmlns:a16="http://schemas.microsoft.com/office/drawing/2014/main" id="{CB00CF06-B53D-4E1D-821C-E05CC96DD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0358" y="4113034"/>
            <a:ext cx="3080657" cy="2310493"/>
          </a:xfrm>
          <a:prstGeom prst="rect">
            <a:avLst/>
          </a:prstGeom>
        </p:spPr>
      </p:pic>
      <p:pic>
        <p:nvPicPr>
          <p:cNvPr id="11" name="Picture 10" descr="A picture containing wall, indoor, cabinet, kitchen&#10;&#10;Description automatically generated">
            <a:extLst>
              <a:ext uri="{FF2B5EF4-FFF2-40B4-BE49-F238E27FC236}">
                <a16:creationId xmlns:a16="http://schemas.microsoft.com/office/drawing/2014/main" id="{BBA1D9A8-3C86-4D5E-8950-5E2D181294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4640" y="1038326"/>
            <a:ext cx="2998237" cy="2248678"/>
          </a:xfrm>
          <a:prstGeom prst="rect">
            <a:avLst/>
          </a:prstGeom>
        </p:spPr>
      </p:pic>
      <p:pic>
        <p:nvPicPr>
          <p:cNvPr id="13" name="Picture 12" descr="A large white building&#10;&#10;Description automatically generated">
            <a:extLst>
              <a:ext uri="{FF2B5EF4-FFF2-40B4-BE49-F238E27FC236}">
                <a16:creationId xmlns:a16="http://schemas.microsoft.com/office/drawing/2014/main" id="{E1026DE0-E46D-406F-99C4-AD50058CA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0510" y="3837878"/>
            <a:ext cx="3626498" cy="2719874"/>
          </a:xfrm>
          <a:prstGeom prst="rect">
            <a:avLst/>
          </a:prstGeom>
        </p:spPr>
      </p:pic>
      <p:pic>
        <p:nvPicPr>
          <p:cNvPr id="15" name="Picture 14" descr="A kitchen with a stove and a sink&#10;&#10;Description automatically generated">
            <a:extLst>
              <a:ext uri="{FF2B5EF4-FFF2-40B4-BE49-F238E27FC236}">
                <a16:creationId xmlns:a16="http://schemas.microsoft.com/office/drawing/2014/main" id="{C911EB24-CB66-4B87-9A39-EEC2CC0CDB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107" y="4113035"/>
            <a:ext cx="3080657" cy="23104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F69E39-867B-4CD0-920E-07A8084D5102}"/>
              </a:ext>
            </a:extLst>
          </p:cNvPr>
          <p:cNvSpPr txBox="1"/>
          <p:nvPr/>
        </p:nvSpPr>
        <p:spPr>
          <a:xfrm>
            <a:off x="2508309" y="142084"/>
            <a:ext cx="72971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SHBP Headquarters SECOND FLOOR</a:t>
            </a:r>
          </a:p>
        </p:txBody>
      </p:sp>
    </p:spTree>
    <p:extLst>
      <p:ext uri="{BB962C8B-B14F-4D97-AF65-F5344CB8AC3E}">
        <p14:creationId xmlns:p14="http://schemas.microsoft.com/office/powerpoint/2010/main" val="1601460122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733</TotalTime>
  <Words>470</Words>
  <Application>Microsoft Office PowerPoint</Application>
  <PresentationFormat>Widescreen</PresentationFormat>
  <Paragraphs>160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Century Gothic</vt:lpstr>
      <vt:lpstr>Wingdings 3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douglas</dc:creator>
  <cp:lastModifiedBy>Douglas Dunhour</cp:lastModifiedBy>
  <cp:revision>60</cp:revision>
  <dcterms:created xsi:type="dcterms:W3CDTF">2019-09-06T22:22:28Z</dcterms:created>
  <dcterms:modified xsi:type="dcterms:W3CDTF">2019-09-13T23:55:08Z</dcterms:modified>
</cp:coreProperties>
</file>